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5"/>
    <p:sldMasterId id="2147483698" r:id="rId6"/>
    <p:sldMasterId id="214748369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</p:sldIdLst>
  <p:sldSz cy="5143500" cx="9144000"/>
  <p:notesSz cx="6858000" cy="9144000"/>
  <p:embeddedFontLst>
    <p:embeddedFont>
      <p:font typeface="Proxima Nova"/>
      <p:regular r:id="rId74"/>
      <p:bold r:id="rId75"/>
      <p:italic r:id="rId76"/>
      <p:boldItalic r:id="rId77"/>
    </p:embeddedFont>
    <p:embeddedFont>
      <p:font typeface="Helvetica Neue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itse De Cock (BE)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HelveticaNeue-italic.fntdata"/><Relationship Id="rId81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font" Target="fonts/ProximaNova-bold.fntdata"/><Relationship Id="rId30" Type="http://schemas.openxmlformats.org/officeDocument/2006/relationships/slide" Target="slides/slide22.xml"/><Relationship Id="rId74" Type="http://schemas.openxmlformats.org/officeDocument/2006/relationships/font" Target="fonts/ProximaNova-regular.fntdata"/><Relationship Id="rId33" Type="http://schemas.openxmlformats.org/officeDocument/2006/relationships/slide" Target="slides/slide25.xml"/><Relationship Id="rId77" Type="http://schemas.openxmlformats.org/officeDocument/2006/relationships/font" Target="fonts/ProximaNova-boldItalic.fntdata"/><Relationship Id="rId32" Type="http://schemas.openxmlformats.org/officeDocument/2006/relationships/slide" Target="slides/slide24.xml"/><Relationship Id="rId76" Type="http://schemas.openxmlformats.org/officeDocument/2006/relationships/font" Target="fonts/ProximaNova-italic.fntdata"/><Relationship Id="rId35" Type="http://schemas.openxmlformats.org/officeDocument/2006/relationships/slide" Target="slides/slide27.xml"/><Relationship Id="rId79" Type="http://schemas.openxmlformats.org/officeDocument/2006/relationships/font" Target="fonts/HelveticaNeue-bold.fntdata"/><Relationship Id="rId34" Type="http://schemas.openxmlformats.org/officeDocument/2006/relationships/slide" Target="slides/slide26.xml"/><Relationship Id="rId78" Type="http://schemas.openxmlformats.org/officeDocument/2006/relationships/font" Target="fonts/HelveticaNeue-regular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09T09:11:45.562">
    <p:pos x="6000" y="0"/>
    <p:text>in voice over: 
- back-end hoeft niet overhoop gegooid te worden. Uitwisseling van data kan adhv conversie. 
- Ondersteuning komt later aan bod. (functionele zaken zoals historiek, dashboarding of andere toepassingen)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laanderen.be/cjm/nl/cultuur/internationaal-cultuurbeleid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.vlaanderen.be/standaarden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Bron foto: Departement Cultuur, Jeugd &amp; Media (</a:t>
            </a:r>
            <a:r>
              <a:rPr lang="nl-BE" u="sng">
                <a:solidFill>
                  <a:schemeClr val="hlink"/>
                </a:solidFill>
                <a:hlinkClick r:id="rId2"/>
              </a:rPr>
              <a:t>https://www.vlaanderen.be/cjm/nl/cultuur/internationaal-cultuurbeleid</a:t>
            </a:r>
            <a:r>
              <a:rPr lang="nl-BE"/>
              <a:t>) </a:t>
            </a:r>
            <a:endParaRPr/>
          </a:p>
        </p:txBody>
      </p:sp>
      <p:sp>
        <p:nvSpPr>
          <p:cNvPr id="277" name="Google Shape;27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0958bf99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00958bf99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Wat : Data omtrent culturele aanbod verbinden met vraag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Waarom :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b="0" i="0"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Verhogen van cultuurparticipatie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Stimuleren van</a:t>
            </a:r>
            <a:r>
              <a:rPr b="0" i="0"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data gedreven beleid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Verhogen van samenwerking in de sector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Hoe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Creatie van uitwisselingsplatform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Maximaal hergebruik van bestaande bouwstenen in de sector en in de VO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Opstellen van OSLO standaarden voor « Activiteiten » (*)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575999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None/>
            </a:pPr>
            <a:r>
              <a:rPr lang="nl-BE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(*) andere aankomende OSLO trajecten vanuit DCJM (</a:t>
            </a:r>
            <a:r>
              <a:rPr b="0" lang="nl-BE" sz="1600">
                <a:solidFill>
                  <a:schemeClr val="dk1"/>
                </a:solidFill>
              </a:rPr>
              <a:t>jeugd- en cultuurinfrastructuur, financiële gegevens, tewerkstellingsgegevens)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00958bf99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0958bf99d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00958bf99d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Wat : Data omtrent culturele aanbod verbinden met vraag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Waarom : 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b="0" i="0"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Verhogen van cultuurparticipatie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Stimuleren van</a:t>
            </a:r>
            <a:r>
              <a:rPr b="0" i="0"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data gedreven beleid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Verhogen van samenwerking in de sector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Hoe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Creatie van uitwisselingsplatform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Maximaal hergebruik van bestaande bouwstenen in de sector en in de VO</a:t>
            </a:r>
            <a:endParaRPr/>
          </a:p>
          <a:p>
            <a:pPr indent="-76200" lvl="1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</a:pPr>
            <a:r>
              <a:rPr lang="nl-B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Opstellen van OSLO standaarden voor « Activiteiten » (*)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575999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"/>
              <a:buNone/>
            </a:pPr>
            <a:r>
              <a:rPr lang="nl-BE" sz="16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(*) andere aankomende OSLO trajecten vanuit DCJM (</a:t>
            </a:r>
            <a:r>
              <a:rPr b="0" lang="nl-BE" sz="1600">
                <a:solidFill>
                  <a:schemeClr val="dk1"/>
                </a:solidFill>
              </a:rPr>
              <a:t>jeugd- en cultuurinfrastructuur, financiële gegevens, tewerkstellingsgegevens)</a:t>
            </a:r>
            <a:endParaRPr sz="16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00958bf99d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09615a22b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d09615a22b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09615a22b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7" name="Google Shape;407;gd09615a22b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09615a22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2" name="Google Shape;412;gd09615a22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09615a22b_0_6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d09615a22b_0_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 b="0" i="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09615a22b_0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d09615a22b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6" name="Google Shape;436;gd09615a22b_0_6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09615a22b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4" name="Google Shape;444;gd09615a22b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09615a22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9" name="Google Shape;459;gd09615a22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09615a22b_0_7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gd09615a22b_0_7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09615a22b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Capteren van relevante use cases en de benodigde gegevens voor deze use cases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nl-BE"/>
              <a:t>Prioriteren van de use cases voor deze standaard</a:t>
            </a:r>
            <a:endParaRPr/>
          </a:p>
        </p:txBody>
      </p:sp>
      <p:sp>
        <p:nvSpPr>
          <p:cNvPr id="291" name="Google Shape;291;gd09615a22b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da0c707f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gcda0c707f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09615a22b_0_6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gd09615a22b_0_6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 u="sng">
                <a:solidFill>
                  <a:schemeClr val="hlink"/>
                </a:solidFill>
                <a:hlinkClick r:id="rId2"/>
              </a:rPr>
              <a:t>https://data.vlaanderen.be/standaarden/</a:t>
            </a:r>
            <a:r>
              <a:rPr lang="nl-BE">
                <a:solidFill>
                  <a:srgbClr val="373636"/>
                </a:solidFill>
              </a:rPr>
              <a:t> </a:t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09615a22b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5" name="Google Shape;495;gd09615a22b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09615a22b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8" name="Google Shape;528;gd09615a22b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09615a22b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3" name="Google Shape;533;gd09615a22b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621c9046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f621c9046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621c9046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f621c9046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621c9046e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f621c9046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621c9046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f621c9046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621c9046e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f621c9046e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09615a2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d09615a2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621c9046e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f621c9046e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621c9046e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f621c9046e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621c9046e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f621c9046e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621c9046e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f621c9046e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09615a22b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d09615a22b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09615a22b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d09615a22b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215e2730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215e2730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Kunstenorganisaties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Cultuur- en gemeenschapscentra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Cultureel erfgoedorganisaties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Sectorale steunpunten, fondsen,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Openbare bibliotheken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rPr lang="nl-BE"/>
              <a:t>Vele anderen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d09615a22b_0_2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d09615a22b_0_2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621c9046e_2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621c9046e_2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621c9046e_2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f621c9046e_2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09615a2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d09615a2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09615a22b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d09615a22b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24d1a9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1" name="Google Shape;741;gd24d1a90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621c9046e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7" name="Google Shape;747;gf621c9046e_2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0a14c8b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8" name="Google Shape;758;g100a14c8b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621c9046e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5" name="Google Shape;765;gf621c9046e_2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09615a22b_0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3" name="Google Shape;783;gd09615a22b_0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00a14c8b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2" name="Google Shape;802;g100a14c8b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00a14c8b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9" name="Google Shape;809;g100a14c8b7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621c9046e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6" name="Google Shape;816;gf621c9046e_2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00a14c8b7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5" name="Google Shape;835;g100a14c8b7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84f9eef5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c84f9eef5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f621c9046e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2" name="Google Shape;842;gf621c9046e_2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f621c9046e_2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60" name="Google Shape;860;gf621c9046e_2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09615a22b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d09615a22b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d09615a22b_0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d09615a22b_0_1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d09615a22b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890" name="Google Shape;890;gd09615a22b_0_2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00a14c8b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/>
              <a:t>Duiden waarom dit voorbeeld</a:t>
            </a:r>
            <a:endParaRPr/>
          </a:p>
        </p:txBody>
      </p:sp>
      <p:sp>
        <p:nvSpPr>
          <p:cNvPr id="897" name="Google Shape;897;g100a14c8b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00a14c8b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04" name="Google Shape;904;g100a14c8b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00a14c8b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11" name="Google Shape;911;g100a14c8b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00a14c8b7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00a14c8b7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d24d1a904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d24d1a904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09615a22b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73636"/>
              </a:solidFill>
            </a:endParaRPr>
          </a:p>
        </p:txBody>
      </p:sp>
      <p:sp>
        <p:nvSpPr>
          <p:cNvPr id="356" name="Google Shape;356;gd09615a22b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d09615a22b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0" name="Google Shape;930;gd09615a22b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d09615a22b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d09615a22b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d09615a22b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d09615a22b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d09615a22b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78" name="Google Shape;978;gd09615a22b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f621c9046e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90" name="Google Shape;990;gf621c9046e_2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d09615a22b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3" name="Google Shape;1023;gd09615a22b_0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0958bf99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00958bf99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0958bf99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00958bf99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0958bf99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00958bf99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://ppt/slideLayouts/ppt/slides/slide3.xml" TargetMode="External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Relationship Id="rId3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gif"/><Relationship Id="rId3" Type="http://schemas.openxmlformats.org/officeDocument/2006/relationships/image" Target="../media/image2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3388" l="0" r="3900" t="2631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 showMasterSp="0">
  <p:cSld name="Quote 2 Orange">
    <p:bg>
      <p:bgPr>
        <a:solidFill>
          <a:srgbClr val="D04A0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4"/>
          <p:cNvSpPr/>
          <p:nvPr/>
        </p:nvSpPr>
        <p:spPr>
          <a:xfrm>
            <a:off x="332185" y="1022219"/>
            <a:ext cx="653653" cy="509589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 - Subtitle">
  <p:cSld name="One Column Content - Sub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32185" y="322886"/>
            <a:ext cx="8479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332184" y="700075"/>
            <a:ext cx="84795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332186" y="1577579"/>
            <a:ext cx="26469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332184" y="4766310"/>
            <a:ext cx="41052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0" type="dt"/>
          </p:nvPr>
        </p:nvSpPr>
        <p:spPr>
          <a:xfrm>
            <a:off x="7488222" y="476631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7488222" y="4869180"/>
            <a:ext cx="13236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-tekst//geel//LIJN//logoBoven">
  <p:cSld name="titel-tekst//geel//LIJN//logoBove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40544" y="1349999"/>
            <a:ext cx="80640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048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°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794" y="0"/>
            <a:ext cx="5079206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539550" y="267892"/>
            <a:ext cx="8064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9" name="Google Shape;8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729" y="267891"/>
            <a:ext cx="756000" cy="311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540544" y="1080000"/>
            <a:ext cx="675000" cy="0"/>
          </a:xfrm>
          <a:prstGeom prst="straightConnector1">
            <a:avLst/>
          </a:prstGeom>
          <a:noFill/>
          <a:ln cap="flat" cmpd="sng" w="50800">
            <a:solidFill>
              <a:srgbClr val="FFEB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gemeen">
  <p:cSld name="Algeme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81014" y="1414106"/>
            <a:ext cx="83724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/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Arial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/>
        </p:nvSpPr>
        <p:spPr>
          <a:xfrm>
            <a:off x="481782" y="930651"/>
            <a:ext cx="622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481014" y="951046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None/>
              <a:defRPr sz="20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861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•"/>
              <a:defRPr/>
            </a:lvl2pPr>
            <a:lvl3pPr indent="-331469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8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7086600" y="4868863"/>
            <a:ext cx="20574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nl-BE" sz="1200" u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u="none">
              <a:solidFill>
                <a:srgbClr val="8E8E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2">
            <a:alphaModFix/>
          </a:blip>
          <a:srcRect b="3383" l="0" r="3901" t="2631"/>
          <a:stretch/>
        </p:blipFill>
        <p:spPr>
          <a:xfrm>
            <a:off x="1165963" y="0"/>
            <a:ext cx="7978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7" name="Google Shape;127;p24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138" name="Google Shape;1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4" name="Google Shape;154;p28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713560" y="1577579"/>
            <a:ext cx="3702600" cy="19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4" name="Google Shape;164;p30"/>
          <p:cNvSpPr txBox="1"/>
          <p:nvPr>
            <p:ph idx="1" type="subTitle"/>
          </p:nvPr>
        </p:nvSpPr>
        <p:spPr>
          <a:xfrm>
            <a:off x="332184" y="0"/>
            <a:ext cx="325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800"/>
              <a:buFont typeface="Arial"/>
              <a:buNone/>
              <a:defRPr b="0" i="0" sz="48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 showMasterSp="0">
  <p:cSld name="Quote 2 Orange">
    <p:bg>
      <p:bgPr>
        <a:solidFill>
          <a:srgbClr val="D04A0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32186" y="1705927"/>
            <a:ext cx="71553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32"/>
          <p:cNvSpPr/>
          <p:nvPr/>
        </p:nvSpPr>
        <p:spPr>
          <a:xfrm>
            <a:off x="332185" y="1022219"/>
            <a:ext cx="653653" cy="509589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ussentitel">
  <p:cSld name="5_Tussentitel">
    <p:bg>
      <p:bgPr>
        <a:solidFill>
          <a:srgbClr val="71C2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>
            <a:off x="-2" y="0"/>
            <a:ext cx="1118100" cy="2221500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4"/>
          <p:cNvPicPr preferRelativeResize="0"/>
          <p:nvPr/>
        </p:nvPicPr>
        <p:blipFill rotWithShape="1">
          <a:blip r:embed="rId2">
            <a:alphaModFix/>
          </a:blip>
          <a:srcRect b="0" l="0" r="9181" t="0"/>
          <a:stretch/>
        </p:blipFill>
        <p:spPr>
          <a:xfrm>
            <a:off x="2925467" y="0"/>
            <a:ext cx="62185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8" name="Google Shape;18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2">
            <a:alphaModFix/>
          </a:blip>
          <a:srcRect b="3435" l="760" r="6440" t="1398"/>
          <a:stretch/>
        </p:blipFill>
        <p:spPr>
          <a:xfrm>
            <a:off x="323527" y="-1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/>
          <p:nvPr>
            <p:ph idx="1" type="subTitle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_rechte lijn">
  <p:cSld name="Leeg_rechte lij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8"/>
          <p:cNvSpPr txBox="1"/>
          <p:nvPr>
            <p:ph idx="2" type="body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38"/>
          <p:cNvSpPr txBox="1"/>
          <p:nvPr>
            <p:ph idx="3" type="body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8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ge_dia">
  <p:cSld name="1_Lege_dia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/>
        </p:nvSpPr>
        <p:spPr>
          <a:xfrm>
            <a:off x="481782" y="930651"/>
            <a:ext cx="622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2" type="body"/>
          </p:nvPr>
        </p:nvSpPr>
        <p:spPr>
          <a:xfrm>
            <a:off x="481781" y="1829550"/>
            <a:ext cx="83709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39"/>
          <p:cNvSpPr txBox="1"/>
          <p:nvPr>
            <p:ph idx="3" type="body"/>
          </p:nvPr>
        </p:nvSpPr>
        <p:spPr>
          <a:xfrm>
            <a:off x="481782" y="1065988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2639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3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0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1" name="Google Shape;211;p40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_dia">
  <p:cSld name="Highlight_dia">
    <p:bg>
      <p:bgPr>
        <a:solidFill>
          <a:srgbClr val="FFEB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1317524" y="2318025"/>
            <a:ext cx="6843300" cy="985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Font typeface="Calibri"/>
              <a:buNone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 b="1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214" name="Google Shape;21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8" y="4684039"/>
            <a:ext cx="931204" cy="24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8" name="Google Shape;218;p42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3434" l="763" r="6439" t="1399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1" name="Google Shape;221;p4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Google Shape;222;p43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3" name="Google Shape;22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27" name="Google Shape;22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9" name="Google Shape;229;p4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>
  <p:cSld name="Titel en objec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type="title"/>
          </p:nvPr>
        </p:nvSpPr>
        <p:spPr>
          <a:xfrm>
            <a:off x="457200" y="69058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rtl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12" type="sldNum"/>
          </p:nvPr>
        </p:nvSpPr>
        <p:spPr>
          <a:xfrm>
            <a:off x="6553200" y="4767263"/>
            <a:ext cx="21336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1_Titel en Inhoud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idx="1" type="body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46"/>
          <p:cNvSpPr txBox="1"/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6"/>
          <p:cNvSpPr txBox="1"/>
          <p:nvPr>
            <p:ph idx="11" type="ftr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25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0" name="Google Shape;240;p47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47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42" name="Google Shape;242;p47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3" name="Google Shape;2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48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248" name="Google Shape;24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0" name="Google Shape;2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253" name="Google Shape;25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9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5" name="Google Shape;255;p49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4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0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60" name="Google Shape;260;p5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1" name="Google Shape;261;p50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2" name="Google Shape;2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_dia">
  <p:cSld name="Lege_dia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1"/>
          <p:cNvSpPr txBox="1"/>
          <p:nvPr>
            <p:ph idx="1" type="body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0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51"/>
          <p:cNvSpPr txBox="1"/>
          <p:nvPr>
            <p:ph idx="2" type="body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33147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-31496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51"/>
          <p:cNvSpPr txBox="1"/>
          <p:nvPr>
            <p:ph idx="3" type="body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indent="-325755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indent="-314325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3147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9" name="Google Shape;26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1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type="title"/>
          </p:nvPr>
        </p:nvSpPr>
        <p:spPr>
          <a:xfrm>
            <a:off x="332185" y="324000"/>
            <a:ext cx="84795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32185" y="1577340"/>
            <a:ext cx="55638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6163867" y="4869180"/>
            <a:ext cx="264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b="1" lang="nl-BE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9.xml"/><Relationship Id="rId6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overheid.vlaanderen.be/opleiding/oslo-doelgericht-digitaal-transformere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ata.vlaanderen.b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71.png"/><Relationship Id="rId13" Type="http://schemas.openxmlformats.org/officeDocument/2006/relationships/image" Target="../media/image66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9" Type="http://schemas.openxmlformats.org/officeDocument/2006/relationships/image" Target="../media/image69.png"/><Relationship Id="rId15" Type="http://schemas.openxmlformats.org/officeDocument/2006/relationships/image" Target="../media/image70.jpg"/><Relationship Id="rId14" Type="http://schemas.openxmlformats.org/officeDocument/2006/relationships/image" Target="../media/image65.png"/><Relationship Id="rId16" Type="http://schemas.openxmlformats.org/officeDocument/2006/relationships/image" Target="../media/image67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Relationship Id="rId4" Type="http://schemas.openxmlformats.org/officeDocument/2006/relationships/hyperlink" Target="https://app.mural.co/t/beadvtc7549/m/beadvtc7549/1634725632525/361d84c3b5416bd52984ad0914252d48a0b31b67?sender=uebe47a55b4237413c26d5449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hyperlink" Target="https://app.mural.co/t/beadvtc7549/m/beadvtc7549/1634725632525/361d84c3b5416bd52984ad0914252d48a0b31b67?sender=uebe47a55b4237413c26d5449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3.xml"/><Relationship Id="rId3" Type="http://schemas.openxmlformats.org/officeDocument/2006/relationships/hyperlink" Target="mailto:laurens.vercauteren@vlaanderen.be" TargetMode="External"/><Relationship Id="rId4" Type="http://schemas.openxmlformats.org/officeDocument/2006/relationships/hyperlink" Target="mailto:jitse.de.cock@vlaanderen.be" TargetMode="External"/><Relationship Id="rId5" Type="http://schemas.openxmlformats.org/officeDocument/2006/relationships/hyperlink" Target="mailto:eva.derore@vlaanderen.be" TargetMode="External"/><Relationship Id="rId6" Type="http://schemas.openxmlformats.org/officeDocument/2006/relationships/image" Target="../media/image77.png"/><Relationship Id="rId7" Type="http://schemas.openxmlformats.org/officeDocument/2006/relationships/hyperlink" Target="https://github.com/Informatievlaanderen/OSLOthema-DoelgerichtDigitaalTransformeren/issues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overheid.vlaanderen.be/opleiding/oslo-doelgericht-digitaal-transformere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3"/>
          <p:cNvPicPr preferRelativeResize="0"/>
          <p:nvPr/>
        </p:nvPicPr>
        <p:blipFill rotWithShape="1">
          <a:blip r:embed="rId3">
            <a:alphaModFix/>
          </a:blip>
          <a:srcRect b="4671" l="34230" r="36948" t="9462"/>
          <a:stretch/>
        </p:blipFill>
        <p:spPr>
          <a:xfrm>
            <a:off x="4446775" y="0"/>
            <a:ext cx="487812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53"/>
          <p:cNvGrpSpPr/>
          <p:nvPr/>
        </p:nvGrpSpPr>
        <p:grpSpPr>
          <a:xfrm>
            <a:off x="-177800" y="-135466"/>
            <a:ext cx="5402022" cy="5427422"/>
            <a:chOff x="0" y="0"/>
            <a:chExt cx="8134350" cy="6858001"/>
          </a:xfrm>
        </p:grpSpPr>
        <p:sp>
          <p:nvSpPr>
            <p:cNvPr id="281" name="Google Shape;281;p53"/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fmla="val 268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53"/>
          <p:cNvSpPr txBox="1"/>
          <p:nvPr/>
        </p:nvSpPr>
        <p:spPr>
          <a:xfrm>
            <a:off x="440600" y="1539350"/>
            <a:ext cx="5623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>
                <a:solidFill>
                  <a:schemeClr val="dk1"/>
                </a:solidFill>
              </a:rPr>
              <a:t>OSLO Doelgericht </a:t>
            </a:r>
            <a:endParaRPr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3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>
                <a:solidFill>
                  <a:schemeClr val="dk1"/>
                </a:solidFill>
              </a:rPr>
              <a:t>Digitaal Transformeren</a:t>
            </a:r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492411" y="3109297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3"/>
          <p:cNvSpPr txBox="1"/>
          <p:nvPr/>
        </p:nvSpPr>
        <p:spPr>
          <a:xfrm>
            <a:off x="499135" y="4686780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Digitaal </a:t>
            </a: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Vlaanderen</a:t>
            </a:r>
            <a:endParaRPr/>
          </a:p>
        </p:txBody>
      </p:sp>
      <p:pic>
        <p:nvPicPr>
          <p:cNvPr id="286" name="Google Shape;286;p53"/>
          <p:cNvPicPr preferRelativeResize="0"/>
          <p:nvPr/>
        </p:nvPicPr>
        <p:blipFill rotWithShape="1">
          <a:blip r:embed="rId4">
            <a:alphaModFix/>
          </a:blip>
          <a:srcRect b="0" l="5325" r="0" t="0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3"/>
          <p:cNvSpPr txBox="1"/>
          <p:nvPr/>
        </p:nvSpPr>
        <p:spPr>
          <a:xfrm>
            <a:off x="499135" y="4396905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Virtuele business werkgroep - Microsoft Teams</a:t>
            </a:r>
            <a:endParaRPr/>
          </a:p>
        </p:txBody>
      </p:sp>
      <p:sp>
        <p:nvSpPr>
          <p:cNvPr id="288" name="Google Shape;288;p53"/>
          <p:cNvSpPr txBox="1"/>
          <p:nvPr/>
        </p:nvSpPr>
        <p:spPr>
          <a:xfrm>
            <a:off x="440611" y="3253472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550"/>
              <a:t>Welkom! We starten om 09:00.</a:t>
            </a:r>
            <a:br>
              <a:rPr b="1" i="0" lang="nl-BE" sz="1550" u="none" cap="none" strike="noStrike">
                <a:solidFill>
                  <a:srgbClr val="000000"/>
                </a:solidFill>
              </a:rPr>
            </a:br>
            <a:endParaRPr b="1" i="0" sz="155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/>
              <a:t>Dinsdag</a:t>
            </a:r>
            <a:r>
              <a:rPr b="1" i="0" lang="nl-BE" sz="1400" u="none" cap="none" strike="noStrike">
                <a:solidFill>
                  <a:srgbClr val="000000"/>
                </a:solidFill>
              </a:rPr>
              <a:t> </a:t>
            </a:r>
            <a:r>
              <a:rPr b="1" lang="nl-BE"/>
              <a:t>16 november </a:t>
            </a:r>
            <a:r>
              <a:rPr b="1" i="0" lang="nl-BE" sz="1400" u="none" cap="none" strike="noStrike">
                <a:solidFill>
                  <a:srgbClr val="000000"/>
                </a:solidFill>
              </a:rPr>
              <a:t>2021</a:t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146" y="1012159"/>
            <a:ext cx="7622859" cy="300115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Scope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230" y="1530524"/>
            <a:ext cx="8327850" cy="186929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Project Plan: Fasering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OSLO: proces &amp; methode</a:t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403" name="Google Shape;403;p64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4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buiten, object, gebouw, water&#10;&#10;Beschrijving is gegenereerd met zeer hoge betrouwbaarheid" id="409" name="Google Shape;409;p65"/>
          <p:cNvPicPr preferRelativeResize="0"/>
          <p:nvPr/>
        </p:nvPicPr>
        <p:blipFill rotWithShape="1">
          <a:blip r:embed="rId3">
            <a:alphaModFix/>
          </a:blip>
          <a:srcRect b="0" l="2445" r="11451" t="49"/>
          <a:stretch/>
        </p:blipFill>
        <p:spPr>
          <a:xfrm>
            <a:off x="-1565" y="-583"/>
            <a:ext cx="9146705" cy="514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ctrTitle"/>
          </p:nvPr>
        </p:nvSpPr>
        <p:spPr>
          <a:xfrm>
            <a:off x="1051411" y="862836"/>
            <a:ext cx="70413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 </a:t>
            </a:r>
            <a:r>
              <a:rPr b="1"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tandaarden</a:t>
            </a:r>
            <a:b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voor</a:t>
            </a:r>
            <a:b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inkende </a:t>
            </a:r>
            <a:r>
              <a:rPr b="1" lang="nl-BE" sz="5400">
                <a:solidFill>
                  <a:schemeClr val="dk1"/>
                </a:solidFill>
              </a:rPr>
              <a:t>O</a:t>
            </a:r>
            <a:r>
              <a:rPr lang="nl-BE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rganisaties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533" y="897178"/>
            <a:ext cx="4135480" cy="3206607"/>
          </a:xfrm>
          <a:prstGeom prst="rect">
            <a:avLst/>
          </a:prstGeom>
          <a:solidFill>
            <a:srgbClr val="EEEEEE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21" name="Google Shape;421;p67"/>
          <p:cNvSpPr/>
          <p:nvPr/>
        </p:nvSpPr>
        <p:spPr>
          <a:xfrm>
            <a:off x="923483" y="384263"/>
            <a:ext cx="3078300" cy="4187100"/>
          </a:xfrm>
          <a:prstGeom prst="rect">
            <a:avLst/>
          </a:prstGeom>
          <a:solidFill>
            <a:schemeClr val="lt1"/>
          </a:solidFill>
          <a:ln cap="sq" cmpd="sng" w="1143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67"/>
          <p:cNvGrpSpPr/>
          <p:nvPr/>
        </p:nvGrpSpPr>
        <p:grpSpPr>
          <a:xfrm>
            <a:off x="1109938" y="613865"/>
            <a:ext cx="2734746" cy="3782800"/>
            <a:chOff x="-29" y="0"/>
            <a:chExt cx="3007529" cy="4520554"/>
          </a:xfrm>
        </p:grpSpPr>
        <p:sp>
          <p:nvSpPr>
            <p:cNvPr id="423" name="Google Shape;423;p67"/>
            <p:cNvSpPr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7"/>
            <p:cNvSpPr txBox="1"/>
            <p:nvPr/>
          </p:nvSpPr>
          <p:spPr>
            <a:xfrm>
              <a:off x="0" y="3883354"/>
              <a:ext cx="3007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</a:t>
              </a:r>
              <a:b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efficiëntie dienstverlening</a:t>
              </a:r>
              <a:endParaRPr/>
            </a:p>
          </p:txBody>
        </p:sp>
        <p:sp>
          <p:nvSpPr>
            <p:cNvPr id="425" name="Google Shape;425;p67"/>
            <p:cNvSpPr/>
            <p:nvPr/>
          </p:nvSpPr>
          <p:spPr>
            <a:xfrm rot="10800000">
              <a:off x="-29" y="2913110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7"/>
            <p:cNvSpPr txBox="1"/>
            <p:nvPr/>
          </p:nvSpPr>
          <p:spPr>
            <a:xfrm>
              <a:off x="0" y="2913056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</a:t>
              </a:r>
              <a:b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te koppelen</a:t>
              </a:r>
              <a:endParaRPr/>
            </a:p>
          </p:txBody>
        </p:sp>
        <p:sp>
          <p:nvSpPr>
            <p:cNvPr id="427" name="Google Shape;427;p67"/>
            <p:cNvSpPr/>
            <p:nvPr/>
          </p:nvSpPr>
          <p:spPr>
            <a:xfrm rot="10800000">
              <a:off x="-29" y="1942812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7"/>
            <p:cNvSpPr txBox="1"/>
            <p:nvPr/>
          </p:nvSpPr>
          <p:spPr>
            <a:xfrm>
              <a:off x="0" y="1942758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</a:t>
              </a:r>
              <a:b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bestaan als silo’s</a:t>
              </a:r>
              <a:endParaRPr/>
            </a:p>
          </p:txBody>
        </p:sp>
        <p:sp>
          <p:nvSpPr>
            <p:cNvPr id="429" name="Google Shape;429;p67"/>
            <p:cNvSpPr/>
            <p:nvPr/>
          </p:nvSpPr>
          <p:spPr>
            <a:xfrm rot="10800000">
              <a:off x="-29" y="972514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7"/>
            <p:cNvSpPr txBox="1"/>
            <p:nvPr/>
          </p:nvSpPr>
          <p:spPr>
            <a:xfrm>
              <a:off x="0" y="97246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 gemodelleerd vanuit één perspectief</a:t>
              </a:r>
              <a:endParaRPr/>
            </a:p>
          </p:txBody>
        </p:sp>
        <p:sp>
          <p:nvSpPr>
            <p:cNvPr id="431" name="Google Shape;431;p67"/>
            <p:cNvSpPr/>
            <p:nvPr/>
          </p:nvSpPr>
          <p:spPr>
            <a:xfrm rot="10800000">
              <a:off x="-29" y="54"/>
              <a:ext cx="3007500" cy="9798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FF27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50" lIns="68550" spcFirstLastPara="1" rIns="68550" wrap="square" tIns="685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7"/>
            <p:cNvSpPr txBox="1"/>
            <p:nvPr/>
          </p:nvSpPr>
          <p:spPr>
            <a:xfrm>
              <a:off x="0" y="0"/>
              <a:ext cx="3007500" cy="6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975" lIns="63975" spcFirstLastPara="1" rIns="63975" wrap="square" tIns="63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nl-BE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8"/>
          <p:cNvPicPr preferRelativeResize="0"/>
          <p:nvPr/>
        </p:nvPicPr>
        <p:blipFill rotWithShape="1">
          <a:blip r:embed="rId3">
            <a:alphaModFix/>
          </a:blip>
          <a:srcRect b="0" l="8011" r="8011" t="7132"/>
          <a:stretch/>
        </p:blipFill>
        <p:spPr>
          <a:xfrm>
            <a:off x="321370" y="-4697"/>
            <a:ext cx="8822630" cy="514819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8"/>
          <p:cNvSpPr txBox="1"/>
          <p:nvPr>
            <p:ph idx="12" type="sldNum"/>
          </p:nvPr>
        </p:nvSpPr>
        <p:spPr>
          <a:xfrm>
            <a:off x="8020803" y="4909510"/>
            <a:ext cx="68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440" name="Google Shape;440;p68"/>
          <p:cNvSpPr/>
          <p:nvPr/>
        </p:nvSpPr>
        <p:spPr>
          <a:xfrm>
            <a:off x="321370" y="0"/>
            <a:ext cx="8822700" cy="5143500"/>
          </a:xfrm>
          <a:prstGeom prst="rect">
            <a:avLst/>
          </a:prstGeom>
          <a:solidFill>
            <a:schemeClr val="dk1">
              <a:alpha val="3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Interoperabiliteit is de mogelijkheid van verschillende autonome organisaties of systemen om met elkaar te communiceren en samen te werken.</a:t>
            </a:r>
            <a:endParaRPr/>
          </a:p>
        </p:txBody>
      </p:sp>
      <p:sp>
        <p:nvSpPr>
          <p:cNvPr id="441" name="Google Shape;441;p68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chermafbeelding&#10;&#10;Beschrijving is gegenereerd met zeer hoge betrouwbaarheid" id="446" name="Google Shape;44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641" y="1004421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schermafbeelding&#10;&#10;Beschrijving is gegenereerd met zeer hoge betrouwbaarheid" id="447" name="Google Shape;44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641" y="1936044"/>
            <a:ext cx="4144549" cy="926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geel, tekening&#10;&#10;Beschrijving is gegenereerd met zeer hoge betrouwbaarheid" id="448" name="Google Shape;44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640" y="2868194"/>
            <a:ext cx="4144549" cy="925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beelding met geel, tekening&#10;&#10;Beschrijving is gegenereerd met zeer hoge betrouwbaarheid" id="449" name="Google Shape;44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640" y="3799816"/>
            <a:ext cx="4144549" cy="9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9"/>
          <p:cNvSpPr/>
          <p:nvPr/>
        </p:nvSpPr>
        <p:spPr>
          <a:xfrm>
            <a:off x="2582318" y="1098766"/>
            <a:ext cx="3969300" cy="469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Legale interoperabiliteit</a:t>
            </a:r>
            <a:endParaRPr/>
          </a:p>
        </p:txBody>
      </p:sp>
      <p:sp>
        <p:nvSpPr>
          <p:cNvPr id="451" name="Google Shape;451;p69"/>
          <p:cNvSpPr/>
          <p:nvPr/>
        </p:nvSpPr>
        <p:spPr>
          <a:xfrm>
            <a:off x="2590146" y="2022560"/>
            <a:ext cx="3969300" cy="469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Organisationele interoperabiliteit</a:t>
            </a:r>
            <a:endParaRPr/>
          </a:p>
        </p:txBody>
      </p:sp>
      <p:sp>
        <p:nvSpPr>
          <p:cNvPr id="452" name="Google Shape;452;p69"/>
          <p:cNvSpPr/>
          <p:nvPr/>
        </p:nvSpPr>
        <p:spPr>
          <a:xfrm>
            <a:off x="2582316" y="2954182"/>
            <a:ext cx="3969300" cy="469800"/>
          </a:xfrm>
          <a:prstGeom prst="rect">
            <a:avLst/>
          </a:prstGeom>
          <a:solidFill>
            <a:srgbClr val="FCF45A"/>
          </a:solidFill>
          <a:ln cap="flat" cmpd="sng" w="25400">
            <a:solidFill>
              <a:srgbClr val="FCF4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Semantische interoperabiliteit</a:t>
            </a:r>
            <a:endParaRPr/>
          </a:p>
        </p:txBody>
      </p:sp>
      <p:sp>
        <p:nvSpPr>
          <p:cNvPr id="453" name="Google Shape;453;p69"/>
          <p:cNvSpPr/>
          <p:nvPr/>
        </p:nvSpPr>
        <p:spPr>
          <a:xfrm>
            <a:off x="2582317" y="3893635"/>
            <a:ext cx="3969300" cy="469800"/>
          </a:xfrm>
          <a:prstGeom prst="rect">
            <a:avLst/>
          </a:prstGeom>
          <a:solidFill>
            <a:srgbClr val="FCF45A"/>
          </a:solidFill>
          <a:ln cap="flat" cmpd="sng" w="25400">
            <a:solidFill>
              <a:srgbClr val="FCF4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Technische interoperabiliteit</a:t>
            </a:r>
            <a:endParaRPr/>
          </a:p>
        </p:txBody>
      </p:sp>
      <p:sp>
        <p:nvSpPr>
          <p:cNvPr id="454" name="Google Shape;454;p69"/>
          <p:cNvSpPr txBox="1"/>
          <p:nvPr/>
        </p:nvSpPr>
        <p:spPr>
          <a:xfrm>
            <a:off x="6680287" y="2769991"/>
            <a:ext cx="8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9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455" name="Google Shape;455;p69"/>
          <p:cNvSpPr txBox="1"/>
          <p:nvPr/>
        </p:nvSpPr>
        <p:spPr>
          <a:xfrm>
            <a:off x="7112827" y="3492022"/>
            <a:ext cx="11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Niveaus van interoperabiliteit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0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schermafbeelding&#10;&#10;Beschrijving is gegenereerd met zeer hoge betrouwbaarheid" id="462" name="Google Shape;4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72" y="1372786"/>
            <a:ext cx="7692970" cy="301786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0"/>
          <p:cNvSpPr/>
          <p:nvPr/>
        </p:nvSpPr>
        <p:spPr>
          <a:xfrm>
            <a:off x="5654943" y="1794897"/>
            <a:ext cx="2324700" cy="6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e.g. INSPIRE</a:t>
            </a:r>
            <a:endParaRPr b="1" i="0" sz="1400" u="none" cap="none" strike="noStrik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7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and reuse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schermafbeelding&#10;&#10;Beschrijving is gegenereerd met zeer hoge betrouwbaarheid" id="469" name="Google Shape;46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2513" y="1674464"/>
            <a:ext cx="1920587" cy="270377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470" name="Google Shape;470;p71"/>
          <p:cNvSpPr txBox="1"/>
          <p:nvPr/>
        </p:nvSpPr>
        <p:spPr>
          <a:xfrm>
            <a:off x="641659" y="955610"/>
            <a:ext cx="69585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Schaalbaar proces voor aanmelden, ontwikkelen, wijzigen en uitfaseren van datastandaarden.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71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fbeelding met schermafbeelding&#10;&#10;Beschrijving is gegenereerd met zeer hoge betrouwbaarheid" id="472" name="Google Shape;47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3468" y="1849877"/>
            <a:ext cx="1911928" cy="271663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473" name="Google Shape;47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9786" y="2089544"/>
            <a:ext cx="1903269" cy="270488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474" name="Google Shape;474;p7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 en methode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Doel</a:t>
            </a:r>
            <a:r>
              <a:rPr b="1" lang="nl-BE" sz="3200"/>
              <a:t> van vandaag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1841675" y="1992838"/>
            <a:ext cx="1568700" cy="1568700"/>
          </a:xfrm>
          <a:prstGeom prst="ellipse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4"/>
          <p:cNvSpPr/>
          <p:nvPr/>
        </p:nvSpPr>
        <p:spPr>
          <a:xfrm>
            <a:off x="1955550" y="1992838"/>
            <a:ext cx="1568700" cy="156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638" y="2353798"/>
            <a:ext cx="846775" cy="8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4"/>
          <p:cNvSpPr/>
          <p:nvPr/>
        </p:nvSpPr>
        <p:spPr>
          <a:xfrm>
            <a:off x="4347500" y="1606788"/>
            <a:ext cx="4291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>
                <a:solidFill>
                  <a:srgbClr val="373636"/>
                </a:solidFill>
              </a:rPr>
              <a:t>Introductie traject OSLO Doelgericht Digitaal Transformeren</a:t>
            </a:r>
            <a:endParaRPr sz="1100"/>
          </a:p>
        </p:txBody>
      </p:sp>
      <p:sp>
        <p:nvSpPr>
          <p:cNvPr id="298" name="Google Shape;298;p54"/>
          <p:cNvSpPr/>
          <p:nvPr/>
        </p:nvSpPr>
        <p:spPr>
          <a:xfrm>
            <a:off x="4316900" y="3603713"/>
            <a:ext cx="43527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>
                <a:solidFill>
                  <a:srgbClr val="373636"/>
                </a:solidFill>
              </a:rPr>
              <a:t>Verder verloop traject bespreken</a:t>
            </a:r>
            <a:endParaRPr sz="1100"/>
          </a:p>
        </p:txBody>
      </p:sp>
      <p:sp>
        <p:nvSpPr>
          <p:cNvPr id="299" name="Google Shape;299;p54"/>
          <p:cNvSpPr/>
          <p:nvPr/>
        </p:nvSpPr>
        <p:spPr>
          <a:xfrm>
            <a:off x="4347525" y="2641150"/>
            <a:ext cx="4473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>
                <a:solidFill>
                  <a:srgbClr val="373636"/>
                </a:solidFill>
              </a:rPr>
              <a:t>Use cases capteren</a:t>
            </a:r>
            <a:endParaRPr sz="1100"/>
          </a:p>
        </p:txBody>
      </p:sp>
      <p:grpSp>
        <p:nvGrpSpPr>
          <p:cNvPr id="300" name="Google Shape;300;p54"/>
          <p:cNvGrpSpPr/>
          <p:nvPr/>
        </p:nvGrpSpPr>
        <p:grpSpPr>
          <a:xfrm>
            <a:off x="3779075" y="1544587"/>
            <a:ext cx="457200" cy="457200"/>
            <a:chOff x="2770" y="965"/>
            <a:chExt cx="302" cy="302"/>
          </a:xfrm>
        </p:grpSpPr>
        <p:sp>
          <p:nvSpPr>
            <p:cNvPr id="301" name="Google Shape;301;p54"/>
            <p:cNvSpPr/>
            <p:nvPr/>
          </p:nvSpPr>
          <p:spPr>
            <a:xfrm>
              <a:off x="2770" y="965"/>
              <a:ext cx="302" cy="302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lnTo>
                    <a:pt x="302" y="0"/>
                  </a:lnTo>
                  <a:lnTo>
                    <a:pt x="0" y="0"/>
                  </a:lnTo>
                  <a:close/>
                  <a:moveTo>
                    <a:pt x="289" y="289"/>
                  </a:moveTo>
                  <a:lnTo>
                    <a:pt x="13" y="289"/>
                  </a:lnTo>
                  <a:lnTo>
                    <a:pt x="13" y="13"/>
                  </a:lnTo>
                  <a:lnTo>
                    <a:pt x="289" y="13"/>
                  </a:lnTo>
                  <a:lnTo>
                    <a:pt x="289" y="2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4"/>
            <p:cNvSpPr/>
            <p:nvPr/>
          </p:nvSpPr>
          <p:spPr>
            <a:xfrm>
              <a:off x="2863" y="1023"/>
              <a:ext cx="116" cy="185"/>
            </a:xfrm>
            <a:custGeom>
              <a:rect b="b" l="l" r="r" t="t"/>
              <a:pathLst>
                <a:path extrusionOk="0" h="354" w="221">
                  <a:moveTo>
                    <a:pt x="0" y="118"/>
                  </a:moveTo>
                  <a:cubicBezTo>
                    <a:pt x="0" y="100"/>
                    <a:pt x="2" y="84"/>
                    <a:pt x="8" y="70"/>
                  </a:cubicBezTo>
                  <a:cubicBezTo>
                    <a:pt x="13" y="55"/>
                    <a:pt x="21" y="43"/>
                    <a:pt x="31" y="33"/>
                  </a:cubicBezTo>
                  <a:cubicBezTo>
                    <a:pt x="41" y="22"/>
                    <a:pt x="53" y="14"/>
                    <a:pt x="68" y="9"/>
                  </a:cubicBezTo>
                  <a:cubicBezTo>
                    <a:pt x="82" y="3"/>
                    <a:pt x="98" y="0"/>
                    <a:pt x="116" y="0"/>
                  </a:cubicBezTo>
                  <a:cubicBezTo>
                    <a:pt x="131" y="0"/>
                    <a:pt x="144" y="2"/>
                    <a:pt x="157" y="7"/>
                  </a:cubicBezTo>
                  <a:cubicBezTo>
                    <a:pt x="170" y="11"/>
                    <a:pt x="181" y="17"/>
                    <a:pt x="191" y="26"/>
                  </a:cubicBezTo>
                  <a:cubicBezTo>
                    <a:pt x="200" y="34"/>
                    <a:pt x="208" y="44"/>
                    <a:pt x="213" y="56"/>
                  </a:cubicBezTo>
                  <a:cubicBezTo>
                    <a:pt x="219" y="69"/>
                    <a:pt x="221" y="82"/>
                    <a:pt x="221" y="98"/>
                  </a:cubicBezTo>
                  <a:cubicBezTo>
                    <a:pt x="221" y="109"/>
                    <a:pt x="220" y="119"/>
                    <a:pt x="218" y="127"/>
                  </a:cubicBezTo>
                  <a:cubicBezTo>
                    <a:pt x="215" y="135"/>
                    <a:pt x="212" y="143"/>
                    <a:pt x="208" y="148"/>
                  </a:cubicBezTo>
                  <a:cubicBezTo>
                    <a:pt x="204" y="154"/>
                    <a:pt x="199" y="160"/>
                    <a:pt x="194" y="164"/>
                  </a:cubicBezTo>
                  <a:cubicBezTo>
                    <a:pt x="189" y="169"/>
                    <a:pt x="184" y="174"/>
                    <a:pt x="179" y="178"/>
                  </a:cubicBezTo>
                  <a:cubicBezTo>
                    <a:pt x="173" y="183"/>
                    <a:pt x="167" y="188"/>
                    <a:pt x="162" y="193"/>
                  </a:cubicBezTo>
                  <a:cubicBezTo>
                    <a:pt x="157" y="198"/>
                    <a:pt x="152" y="203"/>
                    <a:pt x="148" y="209"/>
                  </a:cubicBezTo>
                  <a:cubicBezTo>
                    <a:pt x="144" y="215"/>
                    <a:pt x="141" y="222"/>
                    <a:pt x="139" y="231"/>
                  </a:cubicBezTo>
                  <a:cubicBezTo>
                    <a:pt x="137" y="239"/>
                    <a:pt x="136" y="248"/>
                    <a:pt x="136" y="260"/>
                  </a:cubicBezTo>
                  <a:cubicBezTo>
                    <a:pt x="84" y="260"/>
                    <a:pt x="84" y="260"/>
                    <a:pt x="84" y="260"/>
                  </a:cubicBezTo>
                  <a:cubicBezTo>
                    <a:pt x="84" y="246"/>
                    <a:pt x="85" y="234"/>
                    <a:pt x="86" y="224"/>
                  </a:cubicBezTo>
                  <a:cubicBezTo>
                    <a:pt x="88" y="214"/>
                    <a:pt x="90" y="206"/>
                    <a:pt x="93" y="198"/>
                  </a:cubicBezTo>
                  <a:cubicBezTo>
                    <a:pt x="96" y="191"/>
                    <a:pt x="100" y="184"/>
                    <a:pt x="105" y="178"/>
                  </a:cubicBezTo>
                  <a:cubicBezTo>
                    <a:pt x="110" y="173"/>
                    <a:pt x="115" y="167"/>
                    <a:pt x="122" y="162"/>
                  </a:cubicBezTo>
                  <a:cubicBezTo>
                    <a:pt x="127" y="157"/>
                    <a:pt x="132" y="153"/>
                    <a:pt x="136" y="149"/>
                  </a:cubicBezTo>
                  <a:cubicBezTo>
                    <a:pt x="141" y="145"/>
                    <a:pt x="145" y="141"/>
                    <a:pt x="149" y="136"/>
                  </a:cubicBezTo>
                  <a:cubicBezTo>
                    <a:pt x="153" y="132"/>
                    <a:pt x="156" y="126"/>
                    <a:pt x="158" y="121"/>
                  </a:cubicBezTo>
                  <a:cubicBezTo>
                    <a:pt x="160" y="115"/>
                    <a:pt x="161" y="108"/>
                    <a:pt x="161" y="100"/>
                  </a:cubicBezTo>
                  <a:cubicBezTo>
                    <a:pt x="161" y="90"/>
                    <a:pt x="159" y="82"/>
                    <a:pt x="156" y="75"/>
                  </a:cubicBezTo>
                  <a:cubicBezTo>
                    <a:pt x="152" y="68"/>
                    <a:pt x="148" y="62"/>
                    <a:pt x="143" y="58"/>
                  </a:cubicBezTo>
                  <a:cubicBezTo>
                    <a:pt x="139" y="54"/>
                    <a:pt x="133" y="51"/>
                    <a:pt x="128" y="49"/>
                  </a:cubicBezTo>
                  <a:cubicBezTo>
                    <a:pt x="122" y="47"/>
                    <a:pt x="118" y="46"/>
                    <a:pt x="113" y="46"/>
                  </a:cubicBezTo>
                  <a:cubicBezTo>
                    <a:pt x="93" y="46"/>
                    <a:pt x="79" y="53"/>
                    <a:pt x="69" y="66"/>
                  </a:cubicBezTo>
                  <a:cubicBezTo>
                    <a:pt x="60" y="79"/>
                    <a:pt x="55" y="96"/>
                    <a:pt x="55" y="118"/>
                  </a:cubicBezTo>
                  <a:lnTo>
                    <a:pt x="0" y="118"/>
                  </a:lnTo>
                  <a:close/>
                  <a:moveTo>
                    <a:pt x="77" y="293"/>
                  </a:moveTo>
                  <a:cubicBezTo>
                    <a:pt x="141" y="293"/>
                    <a:pt x="141" y="293"/>
                    <a:pt x="141" y="293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77" y="354"/>
                    <a:pt x="77" y="354"/>
                    <a:pt x="77" y="354"/>
                  </a:cubicBezTo>
                  <a:lnTo>
                    <a:pt x="77" y="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54"/>
          <p:cNvGrpSpPr/>
          <p:nvPr/>
        </p:nvGrpSpPr>
        <p:grpSpPr>
          <a:xfrm>
            <a:off x="3779069" y="2548569"/>
            <a:ext cx="457263" cy="457263"/>
            <a:chOff x="4176713" y="53976"/>
            <a:chExt cx="1271588" cy="1271588"/>
          </a:xfrm>
        </p:grpSpPr>
        <p:sp>
          <p:nvSpPr>
            <p:cNvPr id="304" name="Google Shape;304;p54"/>
            <p:cNvSpPr/>
            <p:nvPr/>
          </p:nvSpPr>
          <p:spPr>
            <a:xfrm>
              <a:off x="4300538" y="180975"/>
              <a:ext cx="1006475" cy="1033462"/>
            </a:xfrm>
            <a:custGeom>
              <a:rect b="b" l="l" r="r" t="t"/>
              <a:pathLst>
                <a:path extrusionOk="0" h="468" w="456">
                  <a:moveTo>
                    <a:pt x="17" y="468"/>
                  </a:moveTo>
                  <a:cubicBezTo>
                    <a:pt x="119" y="365"/>
                    <a:pt x="119" y="365"/>
                    <a:pt x="119" y="365"/>
                  </a:cubicBezTo>
                  <a:cubicBezTo>
                    <a:pt x="144" y="386"/>
                    <a:pt x="176" y="398"/>
                    <a:pt x="211" y="398"/>
                  </a:cubicBezTo>
                  <a:cubicBezTo>
                    <a:pt x="268" y="398"/>
                    <a:pt x="317" y="365"/>
                    <a:pt x="339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84"/>
                    <a:pt x="389" y="284"/>
                    <a:pt x="389" y="284"/>
                  </a:cubicBezTo>
                  <a:cubicBezTo>
                    <a:pt x="423" y="284"/>
                    <a:pt x="423" y="284"/>
                    <a:pt x="423" y="284"/>
                  </a:cubicBezTo>
                  <a:cubicBezTo>
                    <a:pt x="423" y="251"/>
                    <a:pt x="423" y="251"/>
                    <a:pt x="423" y="251"/>
                  </a:cubicBezTo>
                  <a:cubicBezTo>
                    <a:pt x="456" y="251"/>
                    <a:pt x="456" y="251"/>
                    <a:pt x="456" y="251"/>
                  </a:cubicBezTo>
                  <a:cubicBezTo>
                    <a:pt x="456" y="55"/>
                    <a:pt x="456" y="55"/>
                    <a:pt x="456" y="55"/>
                  </a:cubicBezTo>
                  <a:cubicBezTo>
                    <a:pt x="401" y="0"/>
                    <a:pt x="401" y="0"/>
                    <a:pt x="401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77" y="33"/>
                    <a:pt x="277" y="33"/>
                    <a:pt x="277" y="33"/>
                  </a:cubicBezTo>
                  <a:cubicBezTo>
                    <a:pt x="244" y="33"/>
                    <a:pt x="244" y="33"/>
                    <a:pt x="244" y="33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211" y="114"/>
                    <a:pt x="211" y="114"/>
                    <a:pt x="211" y="114"/>
                  </a:cubicBezTo>
                  <a:cubicBezTo>
                    <a:pt x="132" y="114"/>
                    <a:pt x="68" y="178"/>
                    <a:pt x="68" y="256"/>
                  </a:cubicBezTo>
                  <a:cubicBezTo>
                    <a:pt x="68" y="291"/>
                    <a:pt x="81" y="324"/>
                    <a:pt x="102" y="348"/>
                  </a:cubicBezTo>
                  <a:cubicBezTo>
                    <a:pt x="0" y="451"/>
                    <a:pt x="0" y="451"/>
                    <a:pt x="0" y="451"/>
                  </a:cubicBezTo>
                  <a:lnTo>
                    <a:pt x="17" y="468"/>
                  </a:lnTo>
                  <a:close/>
                  <a:moveTo>
                    <a:pt x="173" y="144"/>
                  </a:moveTo>
                  <a:cubicBezTo>
                    <a:pt x="177" y="143"/>
                    <a:pt x="182" y="141"/>
                    <a:pt x="187" y="140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267" y="152"/>
                    <a:pt x="267" y="152"/>
                    <a:pt x="267" y="152"/>
                  </a:cubicBezTo>
                  <a:cubicBezTo>
                    <a:pt x="272" y="155"/>
                    <a:pt x="277" y="158"/>
                    <a:pt x="282" y="161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8" y="188"/>
                    <a:pt x="310" y="191"/>
                    <a:pt x="312" y="195"/>
                  </a:cubicBezTo>
                  <a:cubicBezTo>
                    <a:pt x="187" y="195"/>
                    <a:pt x="187" y="195"/>
                    <a:pt x="187" y="195"/>
                  </a:cubicBezTo>
                  <a:cubicBezTo>
                    <a:pt x="187" y="219"/>
                    <a:pt x="187" y="219"/>
                    <a:pt x="187" y="219"/>
                  </a:cubicBezTo>
                  <a:cubicBezTo>
                    <a:pt x="323" y="219"/>
                    <a:pt x="323" y="219"/>
                    <a:pt x="323" y="219"/>
                  </a:cubicBezTo>
                  <a:cubicBezTo>
                    <a:pt x="324" y="222"/>
                    <a:pt x="325" y="225"/>
                    <a:pt x="326" y="228"/>
                  </a:cubicBezTo>
                  <a:cubicBezTo>
                    <a:pt x="187" y="228"/>
                    <a:pt x="187" y="228"/>
                    <a:pt x="187" y="228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329" y="252"/>
                    <a:pt x="329" y="252"/>
                    <a:pt x="329" y="252"/>
                  </a:cubicBezTo>
                  <a:cubicBezTo>
                    <a:pt x="329" y="253"/>
                    <a:pt x="329" y="255"/>
                    <a:pt x="329" y="256"/>
                  </a:cubicBezTo>
                  <a:cubicBezTo>
                    <a:pt x="329" y="258"/>
                    <a:pt x="329" y="259"/>
                    <a:pt x="329" y="261"/>
                  </a:cubicBezTo>
                  <a:cubicBezTo>
                    <a:pt x="187" y="261"/>
                    <a:pt x="187" y="261"/>
                    <a:pt x="187" y="261"/>
                  </a:cubicBezTo>
                  <a:cubicBezTo>
                    <a:pt x="187" y="285"/>
                    <a:pt x="187" y="285"/>
                    <a:pt x="187" y="285"/>
                  </a:cubicBezTo>
                  <a:cubicBezTo>
                    <a:pt x="326" y="285"/>
                    <a:pt x="326" y="285"/>
                    <a:pt x="326" y="285"/>
                  </a:cubicBezTo>
                  <a:cubicBezTo>
                    <a:pt x="324" y="290"/>
                    <a:pt x="322" y="295"/>
                    <a:pt x="320" y="301"/>
                  </a:cubicBezTo>
                  <a:cubicBezTo>
                    <a:pt x="173" y="301"/>
                    <a:pt x="173" y="301"/>
                    <a:pt x="173" y="301"/>
                  </a:cubicBezTo>
                  <a:lnTo>
                    <a:pt x="173" y="144"/>
                  </a:lnTo>
                  <a:close/>
                  <a:moveTo>
                    <a:pt x="365" y="293"/>
                  </a:moveTo>
                  <a:cubicBezTo>
                    <a:pt x="348" y="293"/>
                    <a:pt x="348" y="293"/>
                    <a:pt x="348" y="293"/>
                  </a:cubicBezTo>
                  <a:cubicBezTo>
                    <a:pt x="349" y="290"/>
                    <a:pt x="350" y="287"/>
                    <a:pt x="350" y="284"/>
                  </a:cubicBezTo>
                  <a:cubicBezTo>
                    <a:pt x="365" y="284"/>
                    <a:pt x="365" y="284"/>
                    <a:pt x="365" y="284"/>
                  </a:cubicBezTo>
                  <a:lnTo>
                    <a:pt x="365" y="293"/>
                  </a:lnTo>
                  <a:close/>
                  <a:moveTo>
                    <a:pt x="399" y="260"/>
                  </a:moveTo>
                  <a:cubicBezTo>
                    <a:pt x="353" y="260"/>
                    <a:pt x="353" y="260"/>
                    <a:pt x="353" y="260"/>
                  </a:cubicBezTo>
                  <a:cubicBezTo>
                    <a:pt x="353" y="259"/>
                    <a:pt x="353" y="257"/>
                    <a:pt x="353" y="256"/>
                  </a:cubicBezTo>
                  <a:cubicBezTo>
                    <a:pt x="353" y="254"/>
                    <a:pt x="353" y="253"/>
                    <a:pt x="353" y="251"/>
                  </a:cubicBezTo>
                  <a:cubicBezTo>
                    <a:pt x="399" y="251"/>
                    <a:pt x="399" y="251"/>
                    <a:pt x="399" y="251"/>
                  </a:cubicBezTo>
                  <a:lnTo>
                    <a:pt x="399" y="260"/>
                  </a:lnTo>
                  <a:close/>
                  <a:moveTo>
                    <a:pt x="423" y="56"/>
                  </a:moveTo>
                  <a:cubicBezTo>
                    <a:pt x="396" y="56"/>
                    <a:pt x="396" y="56"/>
                    <a:pt x="396" y="56"/>
                  </a:cubicBezTo>
                  <a:cubicBezTo>
                    <a:pt x="396" y="29"/>
                    <a:pt x="396" y="29"/>
                    <a:pt x="396" y="29"/>
                  </a:cubicBezTo>
                  <a:lnTo>
                    <a:pt x="423" y="56"/>
                  </a:lnTo>
                  <a:close/>
                  <a:moveTo>
                    <a:pt x="372" y="24"/>
                  </a:moveTo>
                  <a:cubicBezTo>
                    <a:pt x="372" y="80"/>
                    <a:pt x="372" y="80"/>
                    <a:pt x="372" y="80"/>
                  </a:cubicBezTo>
                  <a:cubicBezTo>
                    <a:pt x="432" y="80"/>
                    <a:pt x="432" y="80"/>
                    <a:pt x="432" y="80"/>
                  </a:cubicBezTo>
                  <a:cubicBezTo>
                    <a:pt x="432" y="65"/>
                    <a:pt x="432" y="65"/>
                    <a:pt x="432" y="65"/>
                  </a:cubicBezTo>
                  <a:cubicBezTo>
                    <a:pt x="432" y="65"/>
                    <a:pt x="432" y="65"/>
                    <a:pt x="432" y="65"/>
                  </a:cubicBezTo>
                  <a:cubicBezTo>
                    <a:pt x="432" y="227"/>
                    <a:pt x="432" y="227"/>
                    <a:pt x="432" y="227"/>
                  </a:cubicBezTo>
                  <a:cubicBezTo>
                    <a:pt x="350" y="227"/>
                    <a:pt x="350" y="227"/>
                    <a:pt x="350" y="227"/>
                  </a:cubicBezTo>
                  <a:cubicBezTo>
                    <a:pt x="343" y="195"/>
                    <a:pt x="326" y="167"/>
                    <a:pt x="301" y="146"/>
                  </a:cubicBezTo>
                  <a:cubicBezTo>
                    <a:pt x="301" y="24"/>
                    <a:pt x="301" y="24"/>
                    <a:pt x="301" y="24"/>
                  </a:cubicBezTo>
                  <a:lnTo>
                    <a:pt x="372" y="24"/>
                  </a:lnTo>
                  <a:close/>
                  <a:moveTo>
                    <a:pt x="277" y="57"/>
                  </a:moveTo>
                  <a:cubicBezTo>
                    <a:pt x="277" y="130"/>
                    <a:pt x="277" y="130"/>
                    <a:pt x="277" y="130"/>
                  </a:cubicBezTo>
                  <a:cubicBezTo>
                    <a:pt x="274" y="129"/>
                    <a:pt x="271" y="127"/>
                    <a:pt x="268" y="126"/>
                  </a:cubicBezTo>
                  <a:cubicBezTo>
                    <a:pt x="268" y="57"/>
                    <a:pt x="268" y="57"/>
                    <a:pt x="268" y="57"/>
                  </a:cubicBezTo>
                  <a:lnTo>
                    <a:pt x="277" y="57"/>
                  </a:lnTo>
                  <a:close/>
                  <a:moveTo>
                    <a:pt x="235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1" y="117"/>
                    <a:pt x="238" y="117"/>
                    <a:pt x="235" y="116"/>
                  </a:cubicBezTo>
                  <a:lnTo>
                    <a:pt x="235" y="90"/>
                  </a:lnTo>
                  <a:close/>
                  <a:moveTo>
                    <a:pt x="149" y="156"/>
                  </a:moveTo>
                  <a:cubicBezTo>
                    <a:pt x="149" y="325"/>
                    <a:pt x="149" y="325"/>
                    <a:pt x="149" y="325"/>
                  </a:cubicBezTo>
                  <a:cubicBezTo>
                    <a:pt x="307" y="325"/>
                    <a:pt x="307" y="325"/>
                    <a:pt x="307" y="325"/>
                  </a:cubicBezTo>
                  <a:cubicBezTo>
                    <a:pt x="286" y="355"/>
                    <a:pt x="251" y="374"/>
                    <a:pt x="211" y="374"/>
                  </a:cubicBezTo>
                  <a:cubicBezTo>
                    <a:pt x="146" y="374"/>
                    <a:pt x="92" y="321"/>
                    <a:pt x="92" y="256"/>
                  </a:cubicBezTo>
                  <a:cubicBezTo>
                    <a:pt x="92" y="214"/>
                    <a:pt x="115" y="176"/>
                    <a:pt x="149" y="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4"/>
            <p:cNvSpPr/>
            <p:nvPr/>
          </p:nvSpPr>
          <p:spPr>
            <a:xfrm>
              <a:off x="4176713" y="53976"/>
              <a:ext cx="1271588" cy="1271588"/>
            </a:xfrm>
            <a:custGeom>
              <a:rect b="b" l="l" r="r" t="t"/>
              <a:pathLst>
                <a:path extrusionOk="0" h="801" w="801">
                  <a:moveTo>
                    <a:pt x="0" y="0"/>
                  </a:moveTo>
                  <a:lnTo>
                    <a:pt x="0" y="801"/>
                  </a:lnTo>
                  <a:lnTo>
                    <a:pt x="801" y="801"/>
                  </a:lnTo>
                  <a:lnTo>
                    <a:pt x="801" y="0"/>
                  </a:lnTo>
                  <a:lnTo>
                    <a:pt x="0" y="0"/>
                  </a:lnTo>
                  <a:close/>
                  <a:moveTo>
                    <a:pt x="769" y="767"/>
                  </a:moveTo>
                  <a:lnTo>
                    <a:pt x="32" y="767"/>
                  </a:lnTo>
                  <a:lnTo>
                    <a:pt x="32" y="32"/>
                  </a:lnTo>
                  <a:lnTo>
                    <a:pt x="769" y="32"/>
                  </a:lnTo>
                  <a:lnTo>
                    <a:pt x="769" y="7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54"/>
          <p:cNvSpPr/>
          <p:nvPr/>
        </p:nvSpPr>
        <p:spPr>
          <a:xfrm>
            <a:off x="3779100" y="3508207"/>
            <a:ext cx="457200" cy="463137"/>
          </a:xfrm>
          <a:custGeom>
            <a:rect b="b" l="l" r="r" t="t"/>
            <a:pathLst>
              <a:path extrusionOk="0" h="78" w="77">
                <a:moveTo>
                  <a:pt x="0" y="0"/>
                </a:moveTo>
                <a:lnTo>
                  <a:pt x="0" y="78"/>
                </a:lnTo>
                <a:lnTo>
                  <a:pt x="77" y="78"/>
                </a:lnTo>
                <a:lnTo>
                  <a:pt x="77" y="0"/>
                </a:lnTo>
                <a:lnTo>
                  <a:pt x="0" y="0"/>
                </a:lnTo>
                <a:close/>
                <a:moveTo>
                  <a:pt x="74" y="74"/>
                </a:moveTo>
                <a:lnTo>
                  <a:pt x="28" y="74"/>
                </a:lnTo>
                <a:lnTo>
                  <a:pt x="28" y="23"/>
                </a:lnTo>
                <a:lnTo>
                  <a:pt x="38" y="33"/>
                </a:lnTo>
                <a:lnTo>
                  <a:pt x="40" y="30"/>
                </a:lnTo>
                <a:lnTo>
                  <a:pt x="26" y="16"/>
                </a:lnTo>
                <a:lnTo>
                  <a:pt x="12" y="30"/>
                </a:lnTo>
                <a:lnTo>
                  <a:pt x="14" y="33"/>
                </a:lnTo>
                <a:lnTo>
                  <a:pt x="24" y="23"/>
                </a:lnTo>
                <a:lnTo>
                  <a:pt x="24" y="74"/>
                </a:lnTo>
                <a:lnTo>
                  <a:pt x="3" y="74"/>
                </a:lnTo>
                <a:lnTo>
                  <a:pt x="3" y="3"/>
                </a:lnTo>
                <a:lnTo>
                  <a:pt x="49" y="3"/>
                </a:lnTo>
                <a:lnTo>
                  <a:pt x="49" y="55"/>
                </a:lnTo>
                <a:lnTo>
                  <a:pt x="39" y="45"/>
                </a:lnTo>
                <a:lnTo>
                  <a:pt x="37" y="47"/>
                </a:lnTo>
                <a:lnTo>
                  <a:pt x="51" y="62"/>
                </a:lnTo>
                <a:lnTo>
                  <a:pt x="65" y="47"/>
                </a:lnTo>
                <a:lnTo>
                  <a:pt x="63" y="45"/>
                </a:lnTo>
                <a:lnTo>
                  <a:pt x="53" y="55"/>
                </a:lnTo>
                <a:lnTo>
                  <a:pt x="53" y="3"/>
                </a:lnTo>
                <a:lnTo>
                  <a:pt x="74" y="3"/>
                </a:lnTo>
                <a:lnTo>
                  <a:pt x="74" y="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2"/>
          <p:cNvSpPr txBox="1"/>
          <p:nvPr>
            <p:ph idx="1" type="body"/>
          </p:nvPr>
        </p:nvSpPr>
        <p:spPr>
          <a:xfrm>
            <a:off x="704760" y="954229"/>
            <a:ext cx="68454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rmAutofit/>
          </a:bodyPr>
          <a:lstStyle/>
          <a:p>
            <a:pPr indent="-2857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➔"/>
            </a:pPr>
            <a:r>
              <a:rPr lang="nl-BE" sz="2000"/>
              <a:t>Werkgroepen kaderen binnen breder proces</a:t>
            </a:r>
            <a:endParaRPr sz="2000"/>
          </a:p>
          <a:p>
            <a:pPr indent="-260350" lvl="1" marL="673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-BE" sz="2000"/>
              <a:t>Doel: Consensus rond data standaard gedragen door verschillende stakeholders</a:t>
            </a:r>
            <a:endParaRPr sz="2000"/>
          </a:p>
          <a:p>
            <a:pPr indent="-260350" lvl="1" marL="6731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nl-BE" sz="2000"/>
              <a:t>Proces en methode voor het ontwikkelen van een data standaard</a:t>
            </a:r>
            <a:endParaRPr sz="2000"/>
          </a:p>
        </p:txBody>
      </p:sp>
      <p:pic>
        <p:nvPicPr>
          <p:cNvPr id="480" name="Google Shape;48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1175" y="2775275"/>
            <a:ext cx="5644999" cy="22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2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van de werkgroepen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/>
          <p:nvPr/>
        </p:nvSpPr>
        <p:spPr>
          <a:xfrm>
            <a:off x="1209675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nl-BE" sz="4800">
                <a:solidFill>
                  <a:schemeClr val="accent4"/>
                </a:solidFill>
              </a:rPr>
              <a:t>9</a:t>
            </a:r>
            <a:endParaRPr/>
          </a:p>
        </p:txBody>
      </p:sp>
      <p:sp>
        <p:nvSpPr>
          <p:cNvPr id="487" name="Google Shape;487;p73"/>
          <p:cNvSpPr/>
          <p:nvPr/>
        </p:nvSpPr>
        <p:spPr>
          <a:xfrm>
            <a:off x="3886200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4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nl-BE" sz="4800">
                <a:solidFill>
                  <a:schemeClr val="accent4"/>
                </a:solidFill>
              </a:rPr>
              <a:t>0</a:t>
            </a:r>
            <a:endParaRPr/>
          </a:p>
        </p:txBody>
      </p:sp>
      <p:sp>
        <p:nvSpPr>
          <p:cNvPr id="488" name="Google Shape;488;p73"/>
          <p:cNvSpPr/>
          <p:nvPr/>
        </p:nvSpPr>
        <p:spPr>
          <a:xfrm>
            <a:off x="6562725" y="1662113"/>
            <a:ext cx="1242000" cy="12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800">
                <a:solidFill>
                  <a:schemeClr val="accent4"/>
                </a:solidFill>
              </a:rPr>
              <a:t>15</a:t>
            </a:r>
            <a:endParaRPr/>
          </a:p>
        </p:txBody>
      </p:sp>
      <p:sp>
        <p:nvSpPr>
          <p:cNvPr id="489" name="Google Shape;489;p73"/>
          <p:cNvSpPr txBox="1"/>
          <p:nvPr/>
        </p:nvSpPr>
        <p:spPr>
          <a:xfrm>
            <a:off x="1090106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Erkende standaarden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3"/>
          <p:cNvSpPr txBox="1"/>
          <p:nvPr/>
        </p:nvSpPr>
        <p:spPr>
          <a:xfrm>
            <a:off x="3766631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Kandidaat- standaarden</a:t>
            </a:r>
            <a:endParaRPr/>
          </a:p>
        </p:txBody>
      </p:sp>
      <p:sp>
        <p:nvSpPr>
          <p:cNvPr id="491" name="Google Shape;491;p73"/>
          <p:cNvSpPr txBox="1"/>
          <p:nvPr/>
        </p:nvSpPr>
        <p:spPr>
          <a:xfrm>
            <a:off x="6443156" y="3014663"/>
            <a:ext cx="14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Standaarden in ontwikkeling</a:t>
            </a:r>
            <a:endParaRPr/>
          </a:p>
        </p:txBody>
      </p:sp>
      <p:sp>
        <p:nvSpPr>
          <p:cNvPr id="492" name="Google Shape;492;p7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nl-BE" sz="3200"/>
              <a:t>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4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traj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ect Doelgericht Di</a:t>
            </a:r>
            <a:r>
              <a:rPr b="1" lang="nl-BE" sz="3200"/>
              <a:t>gitaal Transformeren</a:t>
            </a:r>
            <a:endParaRPr/>
          </a:p>
        </p:txBody>
      </p:sp>
      <p:sp>
        <p:nvSpPr>
          <p:cNvPr id="499" name="Google Shape;499;p74"/>
          <p:cNvSpPr/>
          <p:nvPr/>
        </p:nvSpPr>
        <p:spPr>
          <a:xfrm rot="5400000">
            <a:off x="8483527" y="2499710"/>
            <a:ext cx="321600" cy="149700"/>
          </a:xfrm>
          <a:prstGeom prst="triangle">
            <a:avLst>
              <a:gd fmla="val 50000" name="adj"/>
            </a:avLst>
          </a:prstGeom>
          <a:solidFill>
            <a:srgbClr val="F0D70F"/>
          </a:solidFill>
          <a:ln>
            <a:noFill/>
          </a:ln>
        </p:spPr>
        <p:txBody>
          <a:bodyPr anchorCtr="0" anchor="t" bIns="25700" lIns="51400" spcFirstLastPara="1" rIns="514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74"/>
          <p:cNvCxnSpPr/>
          <p:nvPr/>
        </p:nvCxnSpPr>
        <p:spPr>
          <a:xfrm>
            <a:off x="275267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501" name="Google Shape;501;p74"/>
          <p:cNvSpPr txBox="1"/>
          <p:nvPr/>
        </p:nvSpPr>
        <p:spPr>
          <a:xfrm>
            <a:off x="536175" y="24852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November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4"/>
          <p:cNvSpPr txBox="1"/>
          <p:nvPr/>
        </p:nvSpPr>
        <p:spPr>
          <a:xfrm>
            <a:off x="1900577" y="2487925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December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74"/>
          <p:cNvSpPr txBox="1"/>
          <p:nvPr/>
        </p:nvSpPr>
        <p:spPr>
          <a:xfrm>
            <a:off x="3264975" y="24825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Januari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74"/>
          <p:cNvSpPr txBox="1"/>
          <p:nvPr/>
        </p:nvSpPr>
        <p:spPr>
          <a:xfrm>
            <a:off x="7369775" y="2487925"/>
            <a:ext cx="1263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April</a:t>
            </a:r>
            <a:endParaRPr b="1" i="0" sz="900" u="none" cap="none" strike="noStrike">
              <a:solidFill>
                <a:schemeClr val="dk1"/>
              </a:solidFill>
            </a:endParaRPr>
          </a:p>
        </p:txBody>
      </p:sp>
      <p:sp>
        <p:nvSpPr>
          <p:cNvPr id="505" name="Google Shape;505;p74"/>
          <p:cNvSpPr txBox="1"/>
          <p:nvPr/>
        </p:nvSpPr>
        <p:spPr>
          <a:xfrm>
            <a:off x="1154861" y="178441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4"/>
          <p:cNvSpPr txBox="1"/>
          <p:nvPr/>
        </p:nvSpPr>
        <p:spPr>
          <a:xfrm>
            <a:off x="4050396" y="2873468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4"/>
          <p:cNvSpPr txBox="1"/>
          <p:nvPr/>
        </p:nvSpPr>
        <p:spPr>
          <a:xfrm>
            <a:off x="1710307" y="2793582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4"/>
          <p:cNvSpPr txBox="1"/>
          <p:nvPr/>
        </p:nvSpPr>
        <p:spPr>
          <a:xfrm>
            <a:off x="6459875" y="1875400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4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4"/>
          <p:cNvSpPr txBox="1"/>
          <p:nvPr/>
        </p:nvSpPr>
        <p:spPr>
          <a:xfrm>
            <a:off x="4635175" y="2482500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Februari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74"/>
          <p:cNvCxnSpPr/>
          <p:nvPr/>
        </p:nvCxnSpPr>
        <p:spPr>
          <a:xfrm>
            <a:off x="1087291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511" name="Google Shape;511;p74"/>
          <p:cNvSpPr txBox="1"/>
          <p:nvPr/>
        </p:nvSpPr>
        <p:spPr>
          <a:xfrm>
            <a:off x="3706811" y="176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4"/>
          <p:cNvSpPr txBox="1"/>
          <p:nvPr/>
        </p:nvSpPr>
        <p:spPr>
          <a:xfrm>
            <a:off x="7173072" y="27470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5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1332093" y="1551333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00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4"/>
          <p:cNvSpPr txBox="1"/>
          <p:nvPr/>
        </p:nvSpPr>
        <p:spPr>
          <a:xfrm>
            <a:off x="867257" y="1375827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4"/>
          <p:cNvSpPr txBox="1"/>
          <p:nvPr/>
        </p:nvSpPr>
        <p:spPr>
          <a:xfrm>
            <a:off x="536175" y="4288450"/>
            <a:ext cx="5006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Vergeet niet </a:t>
            </a:r>
            <a:r>
              <a:rPr b="1" lang="nl-BE" sz="1800"/>
              <a:t>in te schrijven</a:t>
            </a:r>
            <a:r>
              <a:rPr lang="nl-BE" sz="1800"/>
              <a:t>!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u="sng">
                <a:solidFill>
                  <a:schemeClr val="hlink"/>
                </a:solidFill>
                <a:hlinkClick r:id="rId3"/>
              </a:rPr>
              <a:t>https://overheid.vlaanderen.be/opleiding/oslo-doelgericht-digitaal-transformeren</a:t>
            </a:r>
            <a:r>
              <a:rPr lang="nl-BE" sz="1050"/>
              <a:t> </a:t>
            </a:r>
            <a:endParaRPr sz="1050"/>
          </a:p>
        </p:txBody>
      </p:sp>
      <p:sp>
        <p:nvSpPr>
          <p:cNvPr id="516" name="Google Shape;516;p74"/>
          <p:cNvSpPr txBox="1"/>
          <p:nvPr/>
        </p:nvSpPr>
        <p:spPr>
          <a:xfrm>
            <a:off x="6005375" y="2487925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Maart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74"/>
          <p:cNvCxnSpPr/>
          <p:nvPr/>
        </p:nvCxnSpPr>
        <p:spPr>
          <a:xfrm>
            <a:off x="360992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518" name="Google Shape;518;p74"/>
          <p:cNvCxnSpPr/>
          <p:nvPr/>
        </p:nvCxnSpPr>
        <p:spPr>
          <a:xfrm>
            <a:off x="497882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519" name="Google Shape;519;p74"/>
          <p:cNvCxnSpPr/>
          <p:nvPr/>
        </p:nvCxnSpPr>
        <p:spPr>
          <a:xfrm>
            <a:off x="62964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520" name="Google Shape;520;p74"/>
          <p:cNvCxnSpPr/>
          <p:nvPr/>
        </p:nvCxnSpPr>
        <p:spPr>
          <a:xfrm>
            <a:off x="704257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521" name="Google Shape;521;p74"/>
          <p:cNvCxnSpPr/>
          <p:nvPr/>
        </p:nvCxnSpPr>
        <p:spPr>
          <a:xfrm>
            <a:off x="75226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522" name="Google Shape;522;p74"/>
          <p:cNvSpPr txBox="1"/>
          <p:nvPr/>
        </p:nvSpPr>
        <p:spPr>
          <a:xfrm>
            <a:off x="7675572" y="18753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review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4"/>
          <p:cNvSpPr/>
          <p:nvPr/>
        </p:nvSpPr>
        <p:spPr>
          <a:xfrm>
            <a:off x="1976050" y="2805375"/>
            <a:ext cx="714000" cy="4740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4"/>
          <p:cNvSpPr txBox="1"/>
          <p:nvPr/>
        </p:nvSpPr>
        <p:spPr>
          <a:xfrm>
            <a:off x="1615659" y="3749374"/>
            <a:ext cx="1317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nl-BE" sz="1050" u="none" cap="none" strike="noStrike">
                <a:solidFill>
                  <a:srgbClr val="373636"/>
                </a:solidFill>
              </a:rPr>
              <a:t>V</a:t>
            </a:r>
            <a:r>
              <a:rPr b="1" lang="nl-BE" sz="1050">
                <a:solidFill>
                  <a:srgbClr val="373636"/>
                </a:solidFill>
              </a:rPr>
              <a:t>olgende werkgroep</a:t>
            </a:r>
            <a:endParaRPr b="1" i="0" sz="500" u="none" cap="none" strike="noStrike">
              <a:solidFill>
                <a:srgbClr val="373636"/>
              </a:solidFill>
            </a:endParaRPr>
          </a:p>
        </p:txBody>
      </p:sp>
      <p:sp>
        <p:nvSpPr>
          <p:cNvPr id="525" name="Google Shape;525;p74"/>
          <p:cNvSpPr/>
          <p:nvPr/>
        </p:nvSpPr>
        <p:spPr>
          <a:xfrm rot="10800000">
            <a:off x="2207646" y="3397763"/>
            <a:ext cx="2130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254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5"/>
          <p:cNvSpPr txBox="1"/>
          <p:nvPr/>
        </p:nvSpPr>
        <p:spPr>
          <a:xfrm>
            <a:off x="1931458" y="2149872"/>
            <a:ext cx="5281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4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data.vlaanderen.be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Datamodel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542" name="Google Shape;542;p77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Voornaamste concepten</a:t>
            </a:r>
            <a:endParaRPr sz="1400">
              <a:solidFill>
                <a:srgbClr val="4C4C4C"/>
              </a:solidFill>
            </a:endParaRPr>
          </a:p>
        </p:txBody>
      </p:sp>
      <p:sp>
        <p:nvSpPr>
          <p:cNvPr id="543" name="Google Shape;543;p7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8"/>
          <p:cNvSpPr txBox="1"/>
          <p:nvPr/>
        </p:nvSpPr>
        <p:spPr>
          <a:xfrm>
            <a:off x="764600" y="1305200"/>
            <a:ext cx="68811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nl-B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BASISCONCEPTEN UML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Eerste concepten zullen toegelicht worden op basis van de input uit </a:t>
            </a:r>
            <a:r>
              <a:rPr lang="nl-BE" sz="1100"/>
              <a:t>het voorgaande traject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Doorheen de verschillende thematische werkgroepen zullen we het model verder uitbouwen in </a:t>
            </a:r>
            <a:r>
              <a:rPr b="1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volgende slides zullen kort de concepten toelichten op basis van een korte use case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nl-BE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 voor het uitleggen van de voornaamste UML concepten:</a:t>
            </a:r>
            <a:r>
              <a:rPr lang="nl-BE" sz="1100"/>
              <a:t> </a:t>
            </a:r>
            <a:r>
              <a:rPr b="1" i="0" lang="nl-B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Adoptie van een dier uit het asiel door een persoon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8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Unified Modeling Language (UML)</a:t>
            </a:r>
            <a:endParaRPr b="1"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79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555" name="Google Shape;555;p79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9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79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558" name="Google Shape;558;p79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9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79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561" name="Google Shape;561;p79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9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79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564" name="Google Shape;564;p79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9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79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Concepten of klassen</a:t>
            </a:r>
            <a:endParaRPr b="1"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80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2" name="Google Shape;572;p80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" name="Google Shape;573;p80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p80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5" name="Google Shape;575;p80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6" name="Google Shape;576;p80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0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0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80"/>
          <p:cNvCxnSpPr/>
          <p:nvPr/>
        </p:nvCxnSpPr>
        <p:spPr>
          <a:xfrm rot="10800000">
            <a:off x="6456542" y="2230845"/>
            <a:ext cx="0" cy="1129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0" name="Google Shape;580;p80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1" name="Google Shape;581;p80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nl-BE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contactpersoon</a:t>
            </a: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bij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80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583" name="Google Shape;583;p80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80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80"/>
          <p:cNvGrpSpPr/>
          <p:nvPr/>
        </p:nvGrpSpPr>
        <p:grpSpPr>
          <a:xfrm>
            <a:off x="5573675" y="1206013"/>
            <a:ext cx="1863000" cy="866400"/>
            <a:chOff x="1500425" y="1244963"/>
            <a:chExt cx="1863000" cy="866400"/>
          </a:xfrm>
        </p:grpSpPr>
        <p:sp>
          <p:nvSpPr>
            <p:cNvPr id="586" name="Google Shape;586;p80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80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80"/>
          <p:cNvGrpSpPr/>
          <p:nvPr/>
        </p:nvGrpSpPr>
        <p:grpSpPr>
          <a:xfrm>
            <a:off x="1500425" y="3519088"/>
            <a:ext cx="1863000" cy="866400"/>
            <a:chOff x="1500425" y="1244963"/>
            <a:chExt cx="1863000" cy="866400"/>
          </a:xfrm>
        </p:grpSpPr>
        <p:sp>
          <p:nvSpPr>
            <p:cNvPr id="589" name="Google Shape;589;p80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80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80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592" name="Google Shape;592;p80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0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4" name="Google Shape;594;p80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Relaties</a:t>
            </a:r>
            <a:endParaRPr b="1"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1"/>
          <p:cNvSpPr txBox="1"/>
          <p:nvPr/>
        </p:nvSpPr>
        <p:spPr>
          <a:xfrm>
            <a:off x="3754709" y="3775916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opgevangen door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81"/>
          <p:cNvSpPr txBox="1"/>
          <p:nvPr/>
        </p:nvSpPr>
        <p:spPr>
          <a:xfrm>
            <a:off x="2044431" y="2819563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adopteert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81"/>
          <p:cNvSpPr txBox="1"/>
          <p:nvPr/>
        </p:nvSpPr>
        <p:spPr>
          <a:xfrm>
            <a:off x="3765492" y="1274255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1"/>
          <p:cNvSpPr txBox="1"/>
          <p:nvPr/>
        </p:nvSpPr>
        <p:spPr>
          <a:xfrm>
            <a:off x="3754708" y="1379500"/>
            <a:ext cx="140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1"/>
          <p:cNvSpPr txBox="1"/>
          <p:nvPr/>
        </p:nvSpPr>
        <p:spPr>
          <a:xfrm>
            <a:off x="6379863" y="2884536"/>
            <a:ext cx="1013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adres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81"/>
          <p:cNvSpPr txBox="1"/>
          <p:nvPr/>
        </p:nvSpPr>
        <p:spPr>
          <a:xfrm rot="1879967">
            <a:off x="3815351" y="2690294"/>
            <a:ext cx="1405940" cy="2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contactpersoon bij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5" name="Google Shape;605;p81"/>
          <p:cNvGrpSpPr/>
          <p:nvPr/>
        </p:nvGrpSpPr>
        <p:grpSpPr>
          <a:xfrm>
            <a:off x="1500425" y="1244963"/>
            <a:ext cx="1863000" cy="866400"/>
            <a:chOff x="1500425" y="1244963"/>
            <a:chExt cx="1863000" cy="866400"/>
          </a:xfrm>
        </p:grpSpPr>
        <p:sp>
          <p:nvSpPr>
            <p:cNvPr id="606" name="Google Shape;606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Persoon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81"/>
          <p:cNvGrpSpPr/>
          <p:nvPr/>
        </p:nvGrpSpPr>
        <p:grpSpPr>
          <a:xfrm>
            <a:off x="5573675" y="1206012"/>
            <a:ext cx="1863000" cy="1145711"/>
            <a:chOff x="1500425" y="1244963"/>
            <a:chExt cx="1863000" cy="1145711"/>
          </a:xfrm>
        </p:grpSpPr>
        <p:sp>
          <p:nvSpPr>
            <p:cNvPr id="609" name="Google Shape;609;p81"/>
            <p:cNvSpPr/>
            <p:nvPr/>
          </p:nvSpPr>
          <p:spPr>
            <a:xfrm>
              <a:off x="1500425" y="1559374"/>
              <a:ext cx="1863000" cy="83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Adres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81"/>
          <p:cNvGrpSpPr/>
          <p:nvPr/>
        </p:nvGrpSpPr>
        <p:grpSpPr>
          <a:xfrm>
            <a:off x="1500425" y="3519088"/>
            <a:ext cx="1863000" cy="1145718"/>
            <a:chOff x="1500425" y="1244963"/>
            <a:chExt cx="1863000" cy="1145718"/>
          </a:xfrm>
        </p:grpSpPr>
        <p:sp>
          <p:nvSpPr>
            <p:cNvPr id="612" name="Google Shape;612;p81"/>
            <p:cNvSpPr/>
            <p:nvPr/>
          </p:nvSpPr>
          <p:spPr>
            <a:xfrm>
              <a:off x="1500425" y="1559381"/>
              <a:ext cx="1863000" cy="83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Dier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81"/>
          <p:cNvGrpSpPr/>
          <p:nvPr/>
        </p:nvGrpSpPr>
        <p:grpSpPr>
          <a:xfrm>
            <a:off x="5552475" y="3519088"/>
            <a:ext cx="1863000" cy="866400"/>
            <a:chOff x="1500425" y="1244963"/>
            <a:chExt cx="1863000" cy="866400"/>
          </a:xfrm>
        </p:grpSpPr>
        <p:sp>
          <p:nvSpPr>
            <p:cNvPr id="615" name="Google Shape;615;p81"/>
            <p:cNvSpPr/>
            <p:nvPr/>
          </p:nvSpPr>
          <p:spPr>
            <a:xfrm>
              <a:off x="1500425" y="1559363"/>
              <a:ext cx="1863000" cy="552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1"/>
            <p:cNvSpPr/>
            <p:nvPr/>
          </p:nvSpPr>
          <p:spPr>
            <a:xfrm>
              <a:off x="1500425" y="1244963"/>
              <a:ext cx="1863000" cy="314400"/>
            </a:xfrm>
            <a:prstGeom prst="rect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nl-BE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Asiel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7" name="Google Shape;617;p81"/>
          <p:cNvSpPr txBox="1"/>
          <p:nvPr/>
        </p:nvSpPr>
        <p:spPr>
          <a:xfrm>
            <a:off x="1500425" y="15180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voornaam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1"/>
          <p:cNvSpPr txBox="1"/>
          <p:nvPr/>
        </p:nvSpPr>
        <p:spPr>
          <a:xfrm>
            <a:off x="5525050" y="3784150"/>
            <a:ext cx="18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contactinformatie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1"/>
          <p:cNvSpPr txBox="1"/>
          <p:nvPr/>
        </p:nvSpPr>
        <p:spPr>
          <a:xfrm>
            <a:off x="1500025" y="3833500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identificatie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naam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geboortedatum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foto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1"/>
          <p:cNvSpPr txBox="1"/>
          <p:nvPr/>
        </p:nvSpPr>
        <p:spPr>
          <a:xfrm>
            <a:off x="5573675" y="1532688"/>
            <a:ext cx="18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straat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huisnummer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busnummer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postcode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gemeente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nl-BE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1" name="Google Shape;621;p81"/>
          <p:cNvCxnSpPr/>
          <p:nvPr/>
        </p:nvCxnSpPr>
        <p:spPr>
          <a:xfrm>
            <a:off x="3506750" y="4162732"/>
            <a:ext cx="1934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2" name="Google Shape;622;p81"/>
          <p:cNvCxnSpPr/>
          <p:nvPr/>
        </p:nvCxnSpPr>
        <p:spPr>
          <a:xfrm>
            <a:off x="2350350" y="2230800"/>
            <a:ext cx="0" cy="1129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3" name="Google Shape;623;p81"/>
          <p:cNvCxnSpPr/>
          <p:nvPr/>
        </p:nvCxnSpPr>
        <p:spPr>
          <a:xfrm>
            <a:off x="3474401" y="1639225"/>
            <a:ext cx="1967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4" name="Google Shape;624;p81"/>
          <p:cNvCxnSpPr/>
          <p:nvPr/>
        </p:nvCxnSpPr>
        <p:spPr>
          <a:xfrm rot="10800000">
            <a:off x="6456542" y="2510820"/>
            <a:ext cx="0" cy="925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5" name="Google Shape;625;p81"/>
          <p:cNvCxnSpPr/>
          <p:nvPr/>
        </p:nvCxnSpPr>
        <p:spPr>
          <a:xfrm>
            <a:off x="3474401" y="2350905"/>
            <a:ext cx="1967100" cy="1168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p81"/>
          <p:cNvSpPr txBox="1"/>
          <p:nvPr/>
        </p:nvSpPr>
        <p:spPr>
          <a:xfrm>
            <a:off x="628650" y="273853"/>
            <a:ext cx="78867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Attributie</a:t>
            </a:r>
            <a:endParaRPr b="1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Praktische afspraken</a:t>
            </a:r>
            <a:endParaRPr/>
          </a:p>
        </p:txBody>
      </p:sp>
      <p:sp>
        <p:nvSpPr>
          <p:cNvPr id="312" name="Google Shape;312;p55"/>
          <p:cNvSpPr/>
          <p:nvPr/>
        </p:nvSpPr>
        <p:spPr>
          <a:xfrm>
            <a:off x="792150" y="10121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3" name="Google Shape;313;p55"/>
          <p:cNvSpPr/>
          <p:nvPr/>
        </p:nvSpPr>
        <p:spPr>
          <a:xfrm>
            <a:off x="792150" y="29363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5"/>
          <p:cNvSpPr/>
          <p:nvPr/>
        </p:nvSpPr>
        <p:spPr>
          <a:xfrm>
            <a:off x="4653750" y="1012150"/>
            <a:ext cx="3861600" cy="1924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5"/>
          <p:cNvSpPr/>
          <p:nvPr/>
        </p:nvSpPr>
        <p:spPr>
          <a:xfrm>
            <a:off x="4653750" y="2936350"/>
            <a:ext cx="3861600" cy="1924200"/>
          </a:xfrm>
          <a:prstGeom prst="rect">
            <a:avLst/>
          </a:prstGeom>
          <a:solidFill>
            <a:srgbClr val="F6F5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5"/>
          <p:cNvSpPr/>
          <p:nvPr/>
        </p:nvSpPr>
        <p:spPr>
          <a:xfrm>
            <a:off x="929475" y="1171275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Geluid van het publiek is standaard </a:t>
            </a:r>
            <a:r>
              <a:rPr b="1" lang="nl-BE" sz="1600">
                <a:solidFill>
                  <a:srgbClr val="373636"/>
                </a:solidFill>
              </a:rPr>
              <a:t>gedempt</a:t>
            </a:r>
            <a:r>
              <a:rPr lang="nl-BE" sz="1600">
                <a:solidFill>
                  <a:srgbClr val="373636"/>
                </a:solidFill>
              </a:rPr>
              <a:t>.</a:t>
            </a:r>
            <a:endParaRPr/>
          </a:p>
        </p:txBody>
      </p:sp>
      <p:sp>
        <p:nvSpPr>
          <p:cNvPr id="317" name="Google Shape;317;p55"/>
          <p:cNvSpPr/>
          <p:nvPr/>
        </p:nvSpPr>
        <p:spPr>
          <a:xfrm>
            <a:off x="929475" y="3101500"/>
            <a:ext cx="29040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</a:rPr>
              <a:t>Vragen, opmerkingen en voorstellen kunnen via de chatfunctie meegedeeld worden. Interactie wordt aangemoedigd!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55"/>
          <p:cNvSpPr/>
          <p:nvPr/>
        </p:nvSpPr>
        <p:spPr>
          <a:xfrm>
            <a:off x="5581500" y="11773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rgbClr val="FFFFFF"/>
                </a:solidFill>
              </a:rPr>
              <a:t>Gebruik het </a:t>
            </a:r>
            <a:r>
              <a:rPr b="1" lang="nl-BE" sz="1800">
                <a:solidFill>
                  <a:srgbClr val="FFFFFF"/>
                </a:solidFill>
              </a:rPr>
              <a:t>handje</a:t>
            </a:r>
            <a:r>
              <a:rPr lang="nl-BE" sz="1800">
                <a:solidFill>
                  <a:srgbClr val="FFFFFF"/>
                </a:solidFill>
              </a:rPr>
              <a:t> als je iets wilt zeggen. Interactie wordt aangemoedigd!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19" name="Google Shape;319;p55"/>
          <p:cNvSpPr/>
          <p:nvPr/>
        </p:nvSpPr>
        <p:spPr>
          <a:xfrm>
            <a:off x="5581500" y="3101500"/>
            <a:ext cx="27339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600">
                <a:solidFill>
                  <a:srgbClr val="373636"/>
                </a:solidFill>
              </a:rPr>
              <a:t>J</a:t>
            </a:r>
            <a:r>
              <a:rPr b="1" lang="nl-BE" sz="1600">
                <a:solidFill>
                  <a:srgbClr val="373636"/>
                </a:solidFill>
              </a:rPr>
              <a:t>a/nee vragen</a:t>
            </a:r>
            <a:r>
              <a:rPr lang="nl-BE" sz="1600">
                <a:solidFill>
                  <a:srgbClr val="373636"/>
                </a:solidFill>
              </a:rPr>
              <a:t> kunnen beantwoord worden via de chat: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Akkoord = +1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Niet akkoord = - 1</a:t>
            </a:r>
            <a:endParaRPr sz="1600">
              <a:solidFill>
                <a:srgbClr val="37363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rgbClr val="373636"/>
                </a:solidFill>
              </a:rPr>
              <a:t>Onverschillig = 0</a:t>
            </a:r>
            <a:endParaRPr sz="1600">
              <a:solidFill>
                <a:srgbClr val="373636"/>
              </a:solidFill>
            </a:endParaRPr>
          </a:p>
        </p:txBody>
      </p:sp>
      <p:sp>
        <p:nvSpPr>
          <p:cNvPr descr="Help Question&#10;" id="320" name="Google Shape;320;p55"/>
          <p:cNvSpPr/>
          <p:nvPr/>
        </p:nvSpPr>
        <p:spPr>
          <a:xfrm>
            <a:off x="3918056" y="3657944"/>
            <a:ext cx="481013" cy="48101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own Chevron Circle&#10;" id="321" name="Google Shape;321;p55"/>
          <p:cNvSpPr/>
          <p:nvPr/>
        </p:nvSpPr>
        <p:spPr>
          <a:xfrm>
            <a:off x="4877900" y="3659531"/>
            <a:ext cx="479425" cy="477838"/>
          </a:xfrm>
          <a:custGeom>
            <a:rect b="b" l="l" r="r" t="t"/>
            <a:pathLst>
              <a:path extrusionOk="0" h="200" w="200">
                <a:moveTo>
                  <a:pt x="199" y="83"/>
                </a:moveTo>
                <a:cubicBezTo>
                  <a:pt x="198" y="79"/>
                  <a:pt x="197" y="75"/>
                  <a:pt x="196" y="70"/>
                </a:cubicBezTo>
                <a:cubicBezTo>
                  <a:pt x="185" y="37"/>
                  <a:pt x="159" y="12"/>
                  <a:pt x="125" y="4"/>
                </a:cubicBezTo>
                <a:cubicBezTo>
                  <a:pt x="117" y="2"/>
                  <a:pt x="109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2" y="0"/>
                  <a:pt x="84" y="2"/>
                  <a:pt x="76" y="4"/>
                </a:cubicBezTo>
                <a:cubicBezTo>
                  <a:pt x="38" y="13"/>
                  <a:pt x="9" y="44"/>
                  <a:pt x="2" y="83"/>
                </a:cubicBezTo>
                <a:cubicBezTo>
                  <a:pt x="1" y="89"/>
                  <a:pt x="0" y="95"/>
                  <a:pt x="0" y="100"/>
                </a:cubicBezTo>
                <a:cubicBezTo>
                  <a:pt x="0" y="106"/>
                  <a:pt x="1" y="112"/>
                  <a:pt x="2" y="118"/>
                </a:cubicBezTo>
                <a:cubicBezTo>
                  <a:pt x="9" y="157"/>
                  <a:pt x="38" y="188"/>
                  <a:pt x="76" y="197"/>
                </a:cubicBezTo>
                <a:cubicBezTo>
                  <a:pt x="84" y="199"/>
                  <a:pt x="92" y="200"/>
                  <a:pt x="100" y="200"/>
                </a:cubicBezTo>
                <a:cubicBezTo>
                  <a:pt x="109" y="200"/>
                  <a:pt x="117" y="199"/>
                  <a:pt x="125" y="197"/>
                </a:cubicBezTo>
                <a:cubicBezTo>
                  <a:pt x="159" y="189"/>
                  <a:pt x="185" y="164"/>
                  <a:pt x="196" y="131"/>
                </a:cubicBezTo>
                <a:cubicBezTo>
                  <a:pt x="197" y="126"/>
                  <a:pt x="198" y="122"/>
                  <a:pt x="199" y="118"/>
                </a:cubicBezTo>
                <a:cubicBezTo>
                  <a:pt x="200" y="112"/>
                  <a:pt x="200" y="106"/>
                  <a:pt x="200" y="100"/>
                </a:cubicBezTo>
                <a:cubicBezTo>
                  <a:pt x="200" y="95"/>
                  <a:pt x="200" y="89"/>
                  <a:pt x="199" y="83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cubicBezTo>
                  <a:pt x="149" y="13"/>
                  <a:pt x="188" y="52"/>
                  <a:pt x="188" y="100"/>
                </a:cubicBezTo>
                <a:cubicBezTo>
                  <a:pt x="188" y="149"/>
                  <a:pt x="149" y="188"/>
                  <a:pt x="100" y="188"/>
                </a:cubicBezTo>
                <a:close/>
                <a:moveTo>
                  <a:pt x="100" y="107"/>
                </a:moveTo>
                <a:cubicBezTo>
                  <a:pt x="70" y="76"/>
                  <a:pt x="70" y="76"/>
                  <a:pt x="70" y="76"/>
                </a:cubicBezTo>
                <a:cubicBezTo>
                  <a:pt x="61" y="85"/>
                  <a:pt x="61" y="85"/>
                  <a:pt x="61" y="85"/>
                </a:cubicBezTo>
                <a:cubicBezTo>
                  <a:pt x="100" y="125"/>
                  <a:pt x="100" y="125"/>
                  <a:pt x="100" y="12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1" y="76"/>
                  <a:pt x="131" y="76"/>
                  <a:pt x="131" y="76"/>
                </a:cubicBezTo>
                <a:cubicBezTo>
                  <a:pt x="100" y="107"/>
                  <a:pt x="100" y="107"/>
                  <a:pt x="100" y="107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38" y="1727700"/>
            <a:ext cx="481025" cy="4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 rotWithShape="1">
          <a:blip r:embed="rId4">
            <a:alphaModFix/>
          </a:blip>
          <a:srcRect b="14944" l="0" r="0" t="0"/>
          <a:stretch/>
        </p:blipFill>
        <p:spPr>
          <a:xfrm>
            <a:off x="4836711" y="1735325"/>
            <a:ext cx="561829" cy="4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5"/>
          <p:cNvSpPr/>
          <p:nvPr/>
        </p:nvSpPr>
        <p:spPr>
          <a:xfrm>
            <a:off x="4187963" y="2467562"/>
            <a:ext cx="931500" cy="931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5"/>
          <p:cNvPicPr preferRelativeResize="0"/>
          <p:nvPr/>
        </p:nvPicPr>
        <p:blipFill rotWithShape="1">
          <a:blip r:embed="rId5">
            <a:alphaModFix amt="76000"/>
          </a:blip>
          <a:srcRect b="13020" l="0" r="0" t="0"/>
          <a:stretch/>
        </p:blipFill>
        <p:spPr>
          <a:xfrm>
            <a:off x="4319325" y="2645463"/>
            <a:ext cx="668850" cy="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2"/>
          <p:cNvSpPr txBox="1"/>
          <p:nvPr>
            <p:ph idx="4294967295" type="title"/>
          </p:nvPr>
        </p:nvSpPr>
        <p:spPr>
          <a:xfrm>
            <a:off x="272175" y="-24375"/>
            <a:ext cx="9027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 sz="1000">
                <a:latin typeface="Arial"/>
                <a:ea typeface="Arial"/>
                <a:cs typeface="Arial"/>
                <a:sym typeface="Arial"/>
              </a:rPr>
              <a:t>Voorbeeld: OSLO Persoon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82"/>
          <p:cNvPicPr preferRelativeResize="0"/>
          <p:nvPr/>
        </p:nvPicPr>
        <p:blipFill rotWithShape="1">
          <a:blip r:embed="rId3">
            <a:alphaModFix/>
          </a:blip>
          <a:srcRect b="22226" l="954" r="688" t="1837"/>
          <a:stretch/>
        </p:blipFill>
        <p:spPr>
          <a:xfrm>
            <a:off x="1120575" y="44000"/>
            <a:ext cx="8023424" cy="505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098" y="940700"/>
            <a:ext cx="7337802" cy="3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UML: Unified Modeling Language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4"/>
          <p:cNvSpPr txBox="1"/>
          <p:nvPr/>
        </p:nvSpPr>
        <p:spPr>
          <a:xfrm>
            <a:off x="628650" y="273850"/>
            <a:ext cx="7704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</a:rPr>
              <a:t>UML: Unified Modeling Language</a:t>
            </a:r>
            <a:endParaRPr b="1" i="0" u="none" cap="none" strike="noStrike">
              <a:solidFill>
                <a:srgbClr val="000000"/>
              </a:solidFill>
            </a:endParaRPr>
          </a:p>
        </p:txBody>
      </p:sp>
      <p:pic>
        <p:nvPicPr>
          <p:cNvPr id="644" name="Google Shape;64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0225" y="848425"/>
            <a:ext cx="3266099" cy="41251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5" name="Google Shape;645;p84"/>
          <p:cNvPicPr preferRelativeResize="0"/>
          <p:nvPr/>
        </p:nvPicPr>
        <p:blipFill rotWithShape="1">
          <a:blip r:embed="rId4">
            <a:alphaModFix/>
          </a:blip>
          <a:srcRect b="61312" l="27854" r="51145" t="15546"/>
          <a:stretch/>
        </p:blipFill>
        <p:spPr>
          <a:xfrm>
            <a:off x="1657625" y="1599125"/>
            <a:ext cx="2423051" cy="2179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Vragen?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6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/>
              <a:t>Traject OSLO </a:t>
            </a:r>
            <a:endParaRPr b="1"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/>
              <a:t>Doelgericht Digitaal Transformeren</a:t>
            </a:r>
            <a:endParaRPr b="1"/>
          </a:p>
        </p:txBody>
      </p:sp>
      <p:sp>
        <p:nvSpPr>
          <p:cNvPr id="657" name="Google Shape;657;p86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6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7"/>
          <p:cNvSpPr/>
          <p:nvPr/>
        </p:nvSpPr>
        <p:spPr>
          <a:xfrm>
            <a:off x="5793975" y="2517875"/>
            <a:ext cx="3105000" cy="155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nl-BE" sz="1000"/>
              <a:t>Datastandaarden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Standaardisering van data maakt informatie voor alle partijen toegankelijk.</a:t>
            </a:r>
            <a:endParaRPr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Optimaliseren van hergebruik van data.</a:t>
            </a:r>
            <a:endParaRPr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Digitale basisinfrastructuur.</a:t>
            </a:r>
            <a:endParaRPr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Samenwerking wordt gestimuleerd.</a:t>
            </a:r>
            <a:endParaRPr/>
          </a:p>
        </p:txBody>
      </p:sp>
      <p:sp>
        <p:nvSpPr>
          <p:cNvPr id="664" name="Google Shape;664;p87"/>
          <p:cNvSpPr/>
          <p:nvPr/>
        </p:nvSpPr>
        <p:spPr>
          <a:xfrm>
            <a:off x="2352150" y="1341675"/>
            <a:ext cx="22806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nl-BE" sz="1000"/>
              <a:t>Maatschappelijke meerwaarde</a:t>
            </a:r>
            <a:r>
              <a:rPr lang="nl-BE" sz="1000"/>
              <a:t> creëren door het stimuleren van </a:t>
            </a:r>
            <a:r>
              <a:rPr b="1" lang="nl-BE" sz="1000"/>
              <a:t>digitale innovatie</a:t>
            </a:r>
            <a:r>
              <a:rPr lang="nl-BE" sz="1000"/>
              <a:t>.</a:t>
            </a:r>
            <a:endParaRPr sz="1300"/>
          </a:p>
        </p:txBody>
      </p:sp>
      <p:sp>
        <p:nvSpPr>
          <p:cNvPr id="665" name="Google Shape;665;p87"/>
          <p:cNvSpPr/>
          <p:nvPr/>
        </p:nvSpPr>
        <p:spPr>
          <a:xfrm>
            <a:off x="684100" y="2572325"/>
            <a:ext cx="3290700" cy="144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nl-BE" sz="1000"/>
              <a:t>Project Doelgericht Digitaal Transformeren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000"/>
          </a:p>
          <a:p>
            <a:pPr indent="-24765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Verhogen cultuurparticipatie.</a:t>
            </a:r>
            <a:endParaRPr sz="1000"/>
          </a:p>
          <a:p>
            <a:pPr indent="-24765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Digitale innovatie stimuleren via samenwerking en verbreding.</a:t>
            </a:r>
            <a:endParaRPr sz="1000"/>
          </a:p>
          <a:p>
            <a:pPr indent="-247650" lvl="0" marL="285750" rtl="0" algn="just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Open innovatie en marktbetrokkenheid.</a:t>
            </a:r>
            <a:endParaRPr sz="1000"/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nl-BE" sz="1000"/>
              <a:t>Vraag en aanbod worden gekoppeld.</a:t>
            </a:r>
            <a:endParaRPr/>
          </a:p>
        </p:txBody>
      </p:sp>
      <p:sp>
        <p:nvSpPr>
          <p:cNvPr id="666" name="Google Shape;666;p8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Missie </a:t>
            </a:r>
            <a:r>
              <a:rPr b="1" lang="nl-BE" sz="3200"/>
              <a:t>OSLO Doelgericht Digitaal </a:t>
            </a:r>
            <a:r>
              <a:rPr b="1" lang="nl-BE" sz="3200"/>
              <a:t>Transformeren</a:t>
            </a:r>
            <a:endParaRPr/>
          </a:p>
        </p:txBody>
      </p:sp>
      <p:grpSp>
        <p:nvGrpSpPr>
          <p:cNvPr id="667" name="Google Shape;667;p87"/>
          <p:cNvGrpSpPr/>
          <p:nvPr/>
        </p:nvGrpSpPr>
        <p:grpSpPr>
          <a:xfrm>
            <a:off x="4545630" y="2915463"/>
            <a:ext cx="677529" cy="656101"/>
            <a:chOff x="3902075" y="1958975"/>
            <a:chExt cx="122238" cy="122238"/>
          </a:xfrm>
        </p:grpSpPr>
        <p:sp>
          <p:nvSpPr>
            <p:cNvPr id="668" name="Google Shape;668;p87"/>
            <p:cNvSpPr/>
            <p:nvPr/>
          </p:nvSpPr>
          <p:spPr>
            <a:xfrm>
              <a:off x="3949700" y="2006600"/>
              <a:ext cx="26988" cy="26988"/>
            </a:xfrm>
            <a:custGeom>
              <a:rect b="b" l="l" r="r" t="t"/>
              <a:pathLst>
                <a:path extrusionOk="0" h="128" w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3" y="64"/>
                  </a:moveTo>
                  <a:cubicBezTo>
                    <a:pt x="103" y="86"/>
                    <a:pt x="86" y="103"/>
                    <a:pt x="64" y="103"/>
                  </a:cubicBezTo>
                  <a:cubicBezTo>
                    <a:pt x="42" y="103"/>
                    <a:pt x="25" y="86"/>
                    <a:pt x="25" y="64"/>
                  </a:cubicBezTo>
                  <a:cubicBezTo>
                    <a:pt x="25" y="42"/>
                    <a:pt x="42" y="25"/>
                    <a:pt x="64" y="25"/>
                  </a:cubicBezTo>
                  <a:cubicBezTo>
                    <a:pt x="86" y="25"/>
                    <a:pt x="103" y="42"/>
                    <a:pt x="103" y="6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7"/>
            <p:cNvSpPr/>
            <p:nvPr/>
          </p:nvSpPr>
          <p:spPr>
            <a:xfrm>
              <a:off x="3922713" y="1979613"/>
              <a:ext cx="80963" cy="80963"/>
            </a:xfrm>
            <a:custGeom>
              <a:rect b="b" l="l" r="r" t="t"/>
              <a:pathLst>
                <a:path extrusionOk="0" h="382" w="382">
                  <a:moveTo>
                    <a:pt x="382" y="191"/>
                  </a:moveTo>
                  <a:cubicBezTo>
                    <a:pt x="382" y="140"/>
                    <a:pt x="362" y="92"/>
                    <a:pt x="326" y="56"/>
                  </a:cubicBezTo>
                  <a:cubicBezTo>
                    <a:pt x="290" y="20"/>
                    <a:pt x="242" y="0"/>
                    <a:pt x="191" y="0"/>
                  </a:cubicBezTo>
                  <a:cubicBezTo>
                    <a:pt x="140" y="0"/>
                    <a:pt x="92" y="20"/>
                    <a:pt x="56" y="56"/>
                  </a:cubicBezTo>
                  <a:cubicBezTo>
                    <a:pt x="20" y="92"/>
                    <a:pt x="0" y="140"/>
                    <a:pt x="0" y="191"/>
                  </a:cubicBezTo>
                  <a:cubicBezTo>
                    <a:pt x="0" y="237"/>
                    <a:pt x="17" y="282"/>
                    <a:pt x="48" y="317"/>
                  </a:cubicBezTo>
                  <a:cubicBezTo>
                    <a:pt x="16" y="349"/>
                    <a:pt x="16" y="349"/>
                    <a:pt x="16" y="349"/>
                  </a:cubicBezTo>
                  <a:cubicBezTo>
                    <a:pt x="16" y="349"/>
                    <a:pt x="16" y="349"/>
                    <a:pt x="16" y="349"/>
                  </a:cubicBezTo>
                  <a:cubicBezTo>
                    <a:pt x="33" y="366"/>
                    <a:pt x="33" y="366"/>
                    <a:pt x="33" y="366"/>
                  </a:cubicBezTo>
                  <a:cubicBezTo>
                    <a:pt x="33" y="366"/>
                    <a:pt x="33" y="366"/>
                    <a:pt x="33" y="366"/>
                  </a:cubicBezTo>
                  <a:cubicBezTo>
                    <a:pt x="65" y="334"/>
                    <a:pt x="65" y="334"/>
                    <a:pt x="65" y="334"/>
                  </a:cubicBezTo>
                  <a:cubicBezTo>
                    <a:pt x="100" y="365"/>
                    <a:pt x="145" y="382"/>
                    <a:pt x="191" y="382"/>
                  </a:cubicBezTo>
                  <a:cubicBezTo>
                    <a:pt x="237" y="382"/>
                    <a:pt x="282" y="365"/>
                    <a:pt x="317" y="334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66" y="349"/>
                    <a:pt x="366" y="349"/>
                    <a:pt x="366" y="349"/>
                  </a:cubicBezTo>
                  <a:cubicBezTo>
                    <a:pt x="367" y="349"/>
                    <a:pt x="367" y="349"/>
                    <a:pt x="367" y="349"/>
                  </a:cubicBezTo>
                  <a:cubicBezTo>
                    <a:pt x="334" y="317"/>
                    <a:pt x="334" y="317"/>
                    <a:pt x="334" y="317"/>
                  </a:cubicBezTo>
                  <a:cubicBezTo>
                    <a:pt x="365" y="282"/>
                    <a:pt x="382" y="237"/>
                    <a:pt x="382" y="191"/>
                  </a:cubicBezTo>
                  <a:close/>
                  <a:moveTo>
                    <a:pt x="357" y="191"/>
                  </a:moveTo>
                  <a:cubicBezTo>
                    <a:pt x="357" y="283"/>
                    <a:pt x="283" y="357"/>
                    <a:pt x="191" y="357"/>
                  </a:cubicBezTo>
                  <a:cubicBezTo>
                    <a:pt x="99" y="357"/>
                    <a:pt x="25" y="283"/>
                    <a:pt x="25" y="191"/>
                  </a:cubicBezTo>
                  <a:cubicBezTo>
                    <a:pt x="25" y="99"/>
                    <a:pt x="99" y="25"/>
                    <a:pt x="191" y="25"/>
                  </a:cubicBezTo>
                  <a:cubicBezTo>
                    <a:pt x="283" y="25"/>
                    <a:pt x="357" y="99"/>
                    <a:pt x="357" y="1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7"/>
            <p:cNvSpPr/>
            <p:nvPr/>
          </p:nvSpPr>
          <p:spPr>
            <a:xfrm>
              <a:off x="3935413" y="1992313"/>
              <a:ext cx="55563" cy="55563"/>
            </a:xfrm>
            <a:custGeom>
              <a:rect b="b" l="l" r="r" t="t"/>
              <a:pathLst>
                <a:path extrusionOk="0" h="254" w="254">
                  <a:moveTo>
                    <a:pt x="127" y="0"/>
                  </a:moveTo>
                  <a:cubicBezTo>
                    <a:pt x="57" y="0"/>
                    <a:pt x="0" y="57"/>
                    <a:pt x="0" y="127"/>
                  </a:cubicBezTo>
                  <a:cubicBezTo>
                    <a:pt x="0" y="197"/>
                    <a:pt x="57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7"/>
                    <a:pt x="197" y="0"/>
                    <a:pt x="127" y="0"/>
                  </a:cubicBezTo>
                  <a:close/>
                  <a:moveTo>
                    <a:pt x="230" y="127"/>
                  </a:moveTo>
                  <a:cubicBezTo>
                    <a:pt x="230" y="184"/>
                    <a:pt x="184" y="230"/>
                    <a:pt x="127" y="230"/>
                  </a:cubicBezTo>
                  <a:cubicBezTo>
                    <a:pt x="70" y="230"/>
                    <a:pt x="24" y="184"/>
                    <a:pt x="24" y="127"/>
                  </a:cubicBezTo>
                  <a:cubicBezTo>
                    <a:pt x="24" y="70"/>
                    <a:pt x="70" y="24"/>
                    <a:pt x="127" y="24"/>
                  </a:cubicBezTo>
                  <a:cubicBezTo>
                    <a:pt x="184" y="24"/>
                    <a:pt x="230" y="70"/>
                    <a:pt x="230" y="12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7"/>
            <p:cNvSpPr/>
            <p:nvPr/>
          </p:nvSpPr>
          <p:spPr>
            <a:xfrm>
              <a:off x="3902075" y="1958975"/>
              <a:ext cx="122238" cy="122238"/>
            </a:xfrm>
            <a:custGeom>
              <a:rect b="b" l="l" r="r" t="t"/>
              <a:pathLst>
                <a:path extrusionOk="0" h="77" w="77">
                  <a:moveTo>
                    <a:pt x="0" y="0"/>
                  </a:moveTo>
                  <a:lnTo>
                    <a:pt x="0" y="77"/>
                  </a:lnTo>
                  <a:lnTo>
                    <a:pt x="77" y="77"/>
                  </a:lnTo>
                  <a:lnTo>
                    <a:pt x="77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3" y="74"/>
                  </a:lnTo>
                  <a:lnTo>
                    <a:pt x="3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72" name="Google Shape;672;p87"/>
          <p:cNvCxnSpPr>
            <a:stCxn id="665" idx="3"/>
          </p:cNvCxnSpPr>
          <p:nvPr/>
        </p:nvCxnSpPr>
        <p:spPr>
          <a:xfrm>
            <a:off x="3974800" y="3294425"/>
            <a:ext cx="565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7"/>
          <p:cNvCxnSpPr/>
          <p:nvPr/>
        </p:nvCxnSpPr>
        <p:spPr>
          <a:xfrm>
            <a:off x="5223150" y="3294425"/>
            <a:ext cx="565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87"/>
          <p:cNvCxnSpPr/>
          <p:nvPr/>
        </p:nvCxnSpPr>
        <p:spPr>
          <a:xfrm>
            <a:off x="4144400" y="2094400"/>
            <a:ext cx="495900" cy="8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87"/>
          <p:cNvSpPr/>
          <p:nvPr/>
        </p:nvSpPr>
        <p:spPr>
          <a:xfrm>
            <a:off x="5223150" y="1341675"/>
            <a:ext cx="21060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/>
              <a:t>Focus op </a:t>
            </a:r>
            <a:r>
              <a:rPr b="1" lang="nl-BE" sz="1000"/>
              <a:t>aanbod </a:t>
            </a:r>
            <a:r>
              <a:rPr lang="nl-BE" sz="1000"/>
              <a:t>o</a:t>
            </a:r>
            <a:r>
              <a:rPr lang="nl-BE" sz="1000"/>
              <a:t>m meerwaarde te realiseren.</a:t>
            </a:r>
            <a:endParaRPr sz="1300"/>
          </a:p>
        </p:txBody>
      </p:sp>
      <p:cxnSp>
        <p:nvCxnSpPr>
          <p:cNvPr id="676" name="Google Shape;676;p87"/>
          <p:cNvCxnSpPr/>
          <p:nvPr/>
        </p:nvCxnSpPr>
        <p:spPr>
          <a:xfrm flipH="1">
            <a:off x="5113950" y="2094400"/>
            <a:ext cx="488400" cy="8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87"/>
          <p:cNvSpPr/>
          <p:nvPr/>
        </p:nvSpPr>
        <p:spPr>
          <a:xfrm>
            <a:off x="2894400" y="4310825"/>
            <a:ext cx="16776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/>
              <a:t>Bestaande standaarden: OSLO Cultureel Erfgoed, SIMEC-Event, ...</a:t>
            </a:r>
            <a:endParaRPr sz="1000"/>
          </a:p>
        </p:txBody>
      </p:sp>
      <p:cxnSp>
        <p:nvCxnSpPr>
          <p:cNvPr id="678" name="Google Shape;678;p87"/>
          <p:cNvCxnSpPr/>
          <p:nvPr/>
        </p:nvCxnSpPr>
        <p:spPr>
          <a:xfrm flipH="1">
            <a:off x="3689000" y="3578450"/>
            <a:ext cx="951300" cy="7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87"/>
          <p:cNvSpPr/>
          <p:nvPr/>
        </p:nvSpPr>
        <p:spPr>
          <a:xfrm>
            <a:off x="4974425" y="4310250"/>
            <a:ext cx="16776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/>
              <a:t>Toekomstige trajecten: OSLO Infrastructuur, ...</a:t>
            </a:r>
            <a:endParaRPr sz="1000"/>
          </a:p>
        </p:txBody>
      </p:sp>
      <p:cxnSp>
        <p:nvCxnSpPr>
          <p:cNvPr id="680" name="Google Shape;680;p87"/>
          <p:cNvCxnSpPr>
            <a:endCxn id="679" idx="0"/>
          </p:cNvCxnSpPr>
          <p:nvPr/>
        </p:nvCxnSpPr>
        <p:spPr>
          <a:xfrm>
            <a:off x="5113925" y="3574650"/>
            <a:ext cx="699300" cy="7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88"/>
          <p:cNvPicPr preferRelativeResize="0"/>
          <p:nvPr/>
        </p:nvPicPr>
        <p:blipFill rotWithShape="1">
          <a:blip r:embed="rId3">
            <a:alphaModFix/>
          </a:blip>
          <a:srcRect b="0" l="12817" r="16331" t="0"/>
          <a:stretch/>
        </p:blipFill>
        <p:spPr>
          <a:xfrm>
            <a:off x="7867187" y="2442463"/>
            <a:ext cx="939499" cy="7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099" y="3426625"/>
            <a:ext cx="1492200" cy="58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725" y="1548525"/>
            <a:ext cx="1299826" cy="4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850" y="3382850"/>
            <a:ext cx="817900" cy="6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8"/>
          <p:cNvPicPr preferRelativeResize="0"/>
          <p:nvPr/>
        </p:nvPicPr>
        <p:blipFill rotWithShape="1">
          <a:blip r:embed="rId7">
            <a:alphaModFix/>
          </a:blip>
          <a:srcRect b="60087" l="0" r="0" t="0"/>
          <a:stretch/>
        </p:blipFill>
        <p:spPr>
          <a:xfrm>
            <a:off x="2964600" y="2554204"/>
            <a:ext cx="1110200" cy="4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7425" y="1584923"/>
            <a:ext cx="1110200" cy="456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8759" y="3345163"/>
            <a:ext cx="744850" cy="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5475" y="2575112"/>
            <a:ext cx="817900" cy="51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2429" y="1452949"/>
            <a:ext cx="536700" cy="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8"/>
          <p:cNvPicPr preferRelativeResize="0"/>
          <p:nvPr/>
        </p:nvPicPr>
        <p:blipFill rotWithShape="1">
          <a:blip r:embed="rId12">
            <a:alphaModFix/>
          </a:blip>
          <a:srcRect b="37893" l="32859" r="32579" t="36928"/>
          <a:stretch/>
        </p:blipFill>
        <p:spPr>
          <a:xfrm>
            <a:off x="6281049" y="3496831"/>
            <a:ext cx="1154376" cy="44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7750" y="1636525"/>
            <a:ext cx="1293500" cy="3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8"/>
          <p:cNvPicPr preferRelativeResize="0"/>
          <p:nvPr/>
        </p:nvPicPr>
        <p:blipFill rotWithShape="1">
          <a:blip r:embed="rId14">
            <a:alphaModFix/>
          </a:blip>
          <a:srcRect b="37925" l="12028" r="7888" t="35720"/>
          <a:stretch/>
        </p:blipFill>
        <p:spPr>
          <a:xfrm>
            <a:off x="905174" y="2504934"/>
            <a:ext cx="1558650" cy="3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8"/>
          <p:cNvSpPr txBox="1"/>
          <p:nvPr/>
        </p:nvSpPr>
        <p:spPr>
          <a:xfrm>
            <a:off x="7932425" y="3448200"/>
            <a:ext cx="75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3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b="1"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8" name="Google Shape;698;p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26751" y="1533250"/>
            <a:ext cx="1110199" cy="5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24227" y="2728045"/>
            <a:ext cx="1492198" cy="28561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Brede groep aan betrokken partijen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9"/>
          <p:cNvSpPr/>
          <p:nvPr/>
        </p:nvSpPr>
        <p:spPr>
          <a:xfrm>
            <a:off x="5051600" y="3294675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Aanbieders werken niet enkel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één-op-één</a:t>
            </a:r>
            <a:endParaRPr sz="1200"/>
          </a:p>
        </p:txBody>
      </p:sp>
      <p:sp>
        <p:nvSpPr>
          <p:cNvPr id="706" name="Google Shape;706;p89"/>
          <p:cNvSpPr/>
          <p:nvPr/>
        </p:nvSpPr>
        <p:spPr>
          <a:xfrm>
            <a:off x="5051600" y="2158700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Identiteit van het lokale binnen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de culturele sector bewaren</a:t>
            </a:r>
            <a:endParaRPr sz="1200"/>
          </a:p>
        </p:txBody>
      </p:sp>
      <p:sp>
        <p:nvSpPr>
          <p:cNvPr id="707" name="Google Shape;707;p89"/>
          <p:cNvSpPr/>
          <p:nvPr/>
        </p:nvSpPr>
        <p:spPr>
          <a:xfrm>
            <a:off x="1128900" y="3305250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Standaardisatie moet in samen-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spraak met de sector, niet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opgelegd van bovenaf</a:t>
            </a:r>
            <a:endParaRPr sz="1200"/>
          </a:p>
        </p:txBody>
      </p:sp>
      <p:sp>
        <p:nvSpPr>
          <p:cNvPr id="708" name="Google Shape;708;p89"/>
          <p:cNvSpPr/>
          <p:nvPr/>
        </p:nvSpPr>
        <p:spPr>
          <a:xfrm>
            <a:off x="1128900" y="2158700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Concurrerende aanbieders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twijfelachtig t.o.v. informatie delen</a:t>
            </a:r>
            <a:endParaRPr sz="1200"/>
          </a:p>
        </p:txBody>
      </p:sp>
      <p:sp>
        <p:nvSpPr>
          <p:cNvPr id="709" name="Google Shape;709;p89"/>
          <p:cNvSpPr/>
          <p:nvPr/>
        </p:nvSpPr>
        <p:spPr>
          <a:xfrm>
            <a:off x="5051600" y="1022725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Hoe data delen langs de kant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van de participant? GDPR?</a:t>
            </a:r>
            <a:endParaRPr sz="1200"/>
          </a:p>
        </p:txBody>
      </p:sp>
      <p:sp>
        <p:nvSpPr>
          <p:cNvPr id="710" name="Google Shape;710;p89"/>
          <p:cNvSpPr/>
          <p:nvPr/>
        </p:nvSpPr>
        <p:spPr>
          <a:xfrm>
            <a:off x="1128900" y="1012150"/>
            <a:ext cx="3169800" cy="95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Hybride activiteiten: aanbieder en participant samen</a:t>
            </a:r>
            <a:endParaRPr sz="1200"/>
          </a:p>
        </p:txBody>
      </p:sp>
      <p:sp>
        <p:nvSpPr>
          <p:cNvPr id="711" name="Google Shape;711;p8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B</a:t>
            </a:r>
            <a:r>
              <a:rPr b="1" lang="nl-BE" sz="3200"/>
              <a:t>ezorgdheden</a:t>
            </a:r>
            <a:endParaRPr/>
          </a:p>
        </p:txBody>
      </p:sp>
      <p:sp>
        <p:nvSpPr>
          <p:cNvPr descr="Half Right&#10;" id="712" name="Google Shape;712;p89"/>
          <p:cNvSpPr/>
          <p:nvPr/>
        </p:nvSpPr>
        <p:spPr>
          <a:xfrm>
            <a:off x="3611834" y="1257534"/>
            <a:ext cx="484632" cy="48463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56"/>
                  <a:pt x="45" y="200"/>
                  <a:pt x="100" y="200"/>
                </a:cubicBezTo>
                <a:cubicBezTo>
                  <a:pt x="155" y="200"/>
                  <a:pt x="200" y="156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0" y="188"/>
                </a:moveTo>
                <a:cubicBezTo>
                  <a:pt x="52" y="188"/>
                  <a:pt x="13" y="149"/>
                  <a:pt x="13" y="100"/>
                </a:cubicBezTo>
                <a:cubicBezTo>
                  <a:pt x="13" y="52"/>
                  <a:pt x="52" y="13"/>
                  <a:pt x="100" y="13"/>
                </a:cubicBezTo>
                <a:lnTo>
                  <a:pt x="100" y="1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elp Question&#10;" id="713" name="Google Shape;713;p89"/>
          <p:cNvSpPr/>
          <p:nvPr/>
        </p:nvSpPr>
        <p:spPr>
          <a:xfrm>
            <a:off x="3613643" y="2430769"/>
            <a:ext cx="481013" cy="481012"/>
          </a:xfrm>
          <a:custGeom>
            <a:rect b="b" l="l" r="r" t="t"/>
            <a:pathLst>
              <a:path extrusionOk="0" h="200" w="20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udience&#10;" id="714" name="Google Shape;714;p89"/>
          <p:cNvSpPr/>
          <p:nvPr/>
        </p:nvSpPr>
        <p:spPr>
          <a:xfrm>
            <a:off x="3611831" y="3534013"/>
            <a:ext cx="573088" cy="479425"/>
          </a:xfrm>
          <a:custGeom>
            <a:rect b="b" l="l" r="r" t="t"/>
            <a:pathLst>
              <a:path extrusionOk="0" h="200" w="239">
                <a:moveTo>
                  <a:pt x="68" y="15"/>
                </a:moveTo>
                <a:cubicBezTo>
                  <a:pt x="87" y="15"/>
                  <a:pt x="103" y="30"/>
                  <a:pt x="103" y="49"/>
                </a:cubicBezTo>
                <a:cubicBezTo>
                  <a:pt x="103" y="68"/>
                  <a:pt x="87" y="84"/>
                  <a:pt x="68" y="84"/>
                </a:cubicBezTo>
                <a:cubicBezTo>
                  <a:pt x="49" y="84"/>
                  <a:pt x="33" y="68"/>
                  <a:pt x="33" y="49"/>
                </a:cubicBezTo>
                <a:cubicBezTo>
                  <a:pt x="33" y="30"/>
                  <a:pt x="49" y="15"/>
                  <a:pt x="68" y="15"/>
                </a:cubicBezTo>
                <a:moveTo>
                  <a:pt x="68" y="99"/>
                </a:moveTo>
                <a:cubicBezTo>
                  <a:pt x="95" y="99"/>
                  <a:pt x="118" y="77"/>
                  <a:pt x="118" y="49"/>
                </a:cubicBezTo>
                <a:cubicBezTo>
                  <a:pt x="118" y="22"/>
                  <a:pt x="95" y="0"/>
                  <a:pt x="68" y="0"/>
                </a:cubicBezTo>
                <a:cubicBezTo>
                  <a:pt x="41" y="0"/>
                  <a:pt x="18" y="22"/>
                  <a:pt x="18" y="49"/>
                </a:cubicBezTo>
                <a:cubicBezTo>
                  <a:pt x="18" y="77"/>
                  <a:pt x="41" y="99"/>
                  <a:pt x="68" y="99"/>
                </a:cubicBezTo>
                <a:moveTo>
                  <a:pt x="187" y="61"/>
                </a:moveTo>
                <a:cubicBezTo>
                  <a:pt x="201" y="61"/>
                  <a:pt x="211" y="72"/>
                  <a:pt x="211" y="85"/>
                </a:cubicBezTo>
                <a:cubicBezTo>
                  <a:pt x="211" y="98"/>
                  <a:pt x="201" y="109"/>
                  <a:pt x="187" y="109"/>
                </a:cubicBezTo>
                <a:cubicBezTo>
                  <a:pt x="174" y="109"/>
                  <a:pt x="163" y="98"/>
                  <a:pt x="163" y="85"/>
                </a:cubicBezTo>
                <a:cubicBezTo>
                  <a:pt x="163" y="72"/>
                  <a:pt x="174" y="61"/>
                  <a:pt x="187" y="61"/>
                </a:cubicBezTo>
                <a:moveTo>
                  <a:pt x="187" y="124"/>
                </a:moveTo>
                <a:cubicBezTo>
                  <a:pt x="209" y="124"/>
                  <a:pt x="226" y="107"/>
                  <a:pt x="226" y="85"/>
                </a:cubicBezTo>
                <a:cubicBezTo>
                  <a:pt x="226" y="64"/>
                  <a:pt x="209" y="46"/>
                  <a:pt x="187" y="46"/>
                </a:cubicBezTo>
                <a:cubicBezTo>
                  <a:pt x="166" y="46"/>
                  <a:pt x="148" y="64"/>
                  <a:pt x="148" y="85"/>
                </a:cubicBezTo>
                <a:cubicBezTo>
                  <a:pt x="148" y="107"/>
                  <a:pt x="166" y="124"/>
                  <a:pt x="187" y="124"/>
                </a:cubicBezTo>
                <a:moveTo>
                  <a:pt x="224" y="185"/>
                </a:moveTo>
                <a:cubicBezTo>
                  <a:pt x="143" y="185"/>
                  <a:pt x="143" y="185"/>
                  <a:pt x="143" y="185"/>
                </a:cubicBezTo>
                <a:cubicBezTo>
                  <a:pt x="143" y="159"/>
                  <a:pt x="143" y="159"/>
                  <a:pt x="143" y="159"/>
                </a:cubicBezTo>
                <a:cubicBezTo>
                  <a:pt x="167" y="149"/>
                  <a:pt x="200" y="149"/>
                  <a:pt x="224" y="159"/>
                </a:cubicBezTo>
                <a:lnTo>
                  <a:pt x="224" y="185"/>
                </a:lnTo>
                <a:close/>
                <a:moveTo>
                  <a:pt x="128" y="185"/>
                </a:moveTo>
                <a:cubicBezTo>
                  <a:pt x="15" y="185"/>
                  <a:pt x="15" y="185"/>
                  <a:pt x="15" y="185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48" y="132"/>
                  <a:pt x="94" y="132"/>
                  <a:pt x="128" y="147"/>
                </a:cubicBezTo>
                <a:cubicBezTo>
                  <a:pt x="128" y="150"/>
                  <a:pt x="128" y="150"/>
                  <a:pt x="128" y="150"/>
                </a:cubicBezTo>
                <a:lnTo>
                  <a:pt x="128" y="185"/>
                </a:lnTo>
                <a:close/>
                <a:moveTo>
                  <a:pt x="234" y="148"/>
                </a:moveTo>
                <a:cubicBezTo>
                  <a:pt x="208" y="135"/>
                  <a:pt x="171" y="134"/>
                  <a:pt x="143" y="143"/>
                </a:cubicBezTo>
                <a:cubicBezTo>
                  <a:pt x="143" y="137"/>
                  <a:pt x="143" y="137"/>
                  <a:pt x="143" y="137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99" y="116"/>
                  <a:pt x="43" y="116"/>
                  <a:pt x="4" y="13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200"/>
                  <a:pt x="0" y="200"/>
                  <a:pt x="0" y="200"/>
                </a:cubicBezTo>
                <a:cubicBezTo>
                  <a:pt x="128" y="200"/>
                  <a:pt x="128" y="200"/>
                  <a:pt x="128" y="200"/>
                </a:cubicBezTo>
                <a:cubicBezTo>
                  <a:pt x="143" y="200"/>
                  <a:pt x="143" y="200"/>
                  <a:pt x="143" y="200"/>
                </a:cubicBezTo>
                <a:cubicBezTo>
                  <a:pt x="239" y="200"/>
                  <a:pt x="239" y="200"/>
                  <a:pt x="239" y="200"/>
                </a:cubicBezTo>
                <a:cubicBezTo>
                  <a:pt x="239" y="150"/>
                  <a:pt x="239" y="150"/>
                  <a:pt x="239" y="150"/>
                </a:cubicBezTo>
                <a:lnTo>
                  <a:pt x="234" y="1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onvert&#10;" id="715" name="Google Shape;715;p89"/>
          <p:cNvSpPr/>
          <p:nvPr/>
        </p:nvSpPr>
        <p:spPr>
          <a:xfrm>
            <a:off x="7433213" y="1458544"/>
            <a:ext cx="479425" cy="328613"/>
          </a:xfrm>
          <a:custGeom>
            <a:rect b="b" l="l" r="r" t="t"/>
            <a:pathLst>
              <a:path extrusionOk="0" h="207" w="302">
                <a:moveTo>
                  <a:pt x="92" y="0"/>
                </a:moveTo>
                <a:lnTo>
                  <a:pt x="8" y="85"/>
                </a:lnTo>
                <a:lnTo>
                  <a:pt x="302" y="85"/>
                </a:lnTo>
                <a:lnTo>
                  <a:pt x="302" y="67"/>
                </a:lnTo>
                <a:lnTo>
                  <a:pt x="53" y="67"/>
                </a:lnTo>
                <a:lnTo>
                  <a:pt x="106" y="14"/>
                </a:lnTo>
                <a:lnTo>
                  <a:pt x="92" y="0"/>
                </a:lnTo>
                <a:close/>
                <a:moveTo>
                  <a:pt x="0" y="123"/>
                </a:moveTo>
                <a:lnTo>
                  <a:pt x="0" y="142"/>
                </a:lnTo>
                <a:lnTo>
                  <a:pt x="249" y="142"/>
                </a:lnTo>
                <a:lnTo>
                  <a:pt x="196" y="194"/>
                </a:lnTo>
                <a:lnTo>
                  <a:pt x="210" y="207"/>
                </a:lnTo>
                <a:lnTo>
                  <a:pt x="294" y="123"/>
                </a:lnTo>
                <a:lnTo>
                  <a:pt x="0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erson&#10;" id="716" name="Google Shape;716;p89"/>
          <p:cNvSpPr/>
          <p:nvPr/>
        </p:nvSpPr>
        <p:spPr>
          <a:xfrm>
            <a:off x="7420525" y="2510663"/>
            <a:ext cx="504825" cy="428625"/>
          </a:xfrm>
          <a:custGeom>
            <a:rect b="b" l="l" r="r" t="t"/>
            <a:pathLst>
              <a:path extrusionOk="0" h="178" w="210">
                <a:moveTo>
                  <a:pt x="201" y="150"/>
                </a:moveTo>
                <a:cubicBezTo>
                  <a:pt x="184" y="127"/>
                  <a:pt x="148" y="112"/>
                  <a:pt x="105" y="112"/>
                </a:cubicBezTo>
                <a:cubicBezTo>
                  <a:pt x="62" y="112"/>
                  <a:pt x="26" y="127"/>
                  <a:pt x="9" y="150"/>
                </a:cubicBezTo>
                <a:cubicBezTo>
                  <a:pt x="0" y="161"/>
                  <a:pt x="8" y="178"/>
                  <a:pt x="23" y="178"/>
                </a:cubicBezTo>
                <a:cubicBezTo>
                  <a:pt x="187" y="178"/>
                  <a:pt x="187" y="178"/>
                  <a:pt x="187" y="178"/>
                </a:cubicBezTo>
                <a:cubicBezTo>
                  <a:pt x="202" y="178"/>
                  <a:pt x="210" y="161"/>
                  <a:pt x="201" y="150"/>
                </a:cubicBezTo>
                <a:close/>
                <a:moveTo>
                  <a:pt x="105" y="81"/>
                </a:moveTo>
                <a:cubicBezTo>
                  <a:pt x="127" y="81"/>
                  <a:pt x="146" y="63"/>
                  <a:pt x="146" y="40"/>
                </a:cubicBezTo>
                <a:cubicBezTo>
                  <a:pt x="146" y="18"/>
                  <a:pt x="127" y="0"/>
                  <a:pt x="105" y="0"/>
                </a:cubicBezTo>
                <a:cubicBezTo>
                  <a:pt x="83" y="0"/>
                  <a:pt x="64" y="18"/>
                  <a:pt x="64" y="40"/>
                </a:cubicBezTo>
                <a:cubicBezTo>
                  <a:pt x="64" y="63"/>
                  <a:pt x="83" y="81"/>
                  <a:pt x="105" y="8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amera&#10;" id="717" name="Google Shape;717;p89"/>
          <p:cNvSpPr/>
          <p:nvPr/>
        </p:nvSpPr>
        <p:spPr>
          <a:xfrm>
            <a:off x="7385588" y="3620081"/>
            <a:ext cx="574675" cy="477838"/>
          </a:xfrm>
          <a:custGeom>
            <a:rect b="b" l="l" r="r" t="t"/>
            <a:pathLst>
              <a:path extrusionOk="0" h="200" w="240">
                <a:moveTo>
                  <a:pt x="161" y="0"/>
                </a:moveTo>
                <a:cubicBezTo>
                  <a:pt x="79" y="0"/>
                  <a:pt x="79" y="0"/>
                  <a:pt x="79" y="0"/>
                </a:cubicBezTo>
                <a:cubicBezTo>
                  <a:pt x="75" y="0"/>
                  <a:pt x="72" y="2"/>
                  <a:pt x="70" y="4"/>
                </a:cubicBezTo>
                <a:cubicBezTo>
                  <a:pt x="45" y="40"/>
                  <a:pt x="45" y="40"/>
                  <a:pt x="45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6" y="40"/>
                  <a:pt x="0" y="47"/>
                  <a:pt x="0" y="5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3"/>
                  <a:pt x="6" y="200"/>
                  <a:pt x="15" y="200"/>
                </a:cubicBezTo>
                <a:cubicBezTo>
                  <a:pt x="225" y="200"/>
                  <a:pt x="225" y="200"/>
                  <a:pt x="225" y="200"/>
                </a:cubicBezTo>
                <a:cubicBezTo>
                  <a:pt x="233" y="200"/>
                  <a:pt x="240" y="193"/>
                  <a:pt x="240" y="185"/>
                </a:cubicBezTo>
                <a:cubicBezTo>
                  <a:pt x="240" y="55"/>
                  <a:pt x="240" y="55"/>
                  <a:pt x="240" y="55"/>
                </a:cubicBezTo>
                <a:cubicBezTo>
                  <a:pt x="240" y="47"/>
                  <a:pt x="233" y="40"/>
                  <a:pt x="225" y="40"/>
                </a:cubicBezTo>
                <a:cubicBezTo>
                  <a:pt x="194" y="40"/>
                  <a:pt x="194" y="40"/>
                  <a:pt x="194" y="40"/>
                </a:cubicBezTo>
                <a:cubicBezTo>
                  <a:pt x="169" y="4"/>
                  <a:pt x="169" y="4"/>
                  <a:pt x="169" y="4"/>
                </a:cubicBezTo>
                <a:cubicBezTo>
                  <a:pt x="167" y="2"/>
                  <a:pt x="164" y="0"/>
                  <a:pt x="161" y="0"/>
                </a:cubicBezTo>
                <a:close/>
                <a:moveTo>
                  <a:pt x="158" y="15"/>
                </a:moveTo>
                <a:cubicBezTo>
                  <a:pt x="182" y="49"/>
                  <a:pt x="182" y="49"/>
                  <a:pt x="182" y="49"/>
                </a:cubicBezTo>
                <a:cubicBezTo>
                  <a:pt x="186" y="55"/>
                  <a:pt x="186" y="55"/>
                  <a:pt x="186" y="55"/>
                </a:cubicBezTo>
                <a:cubicBezTo>
                  <a:pt x="194" y="55"/>
                  <a:pt x="194" y="55"/>
                  <a:pt x="194" y="55"/>
                </a:cubicBezTo>
                <a:cubicBezTo>
                  <a:pt x="225" y="55"/>
                  <a:pt x="225" y="55"/>
                  <a:pt x="225" y="55"/>
                </a:cubicBezTo>
                <a:cubicBezTo>
                  <a:pt x="225" y="185"/>
                  <a:pt x="225" y="185"/>
                  <a:pt x="225" y="185"/>
                </a:cubicBezTo>
                <a:cubicBezTo>
                  <a:pt x="15" y="185"/>
                  <a:pt x="15" y="185"/>
                  <a:pt x="15" y="185"/>
                </a:cubicBezTo>
                <a:cubicBezTo>
                  <a:pt x="15" y="55"/>
                  <a:pt x="15" y="55"/>
                  <a:pt x="15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7" y="49"/>
                  <a:pt x="57" y="49"/>
                  <a:pt x="57" y="49"/>
                </a:cubicBezTo>
                <a:cubicBezTo>
                  <a:pt x="81" y="15"/>
                  <a:pt x="81" y="15"/>
                  <a:pt x="81" y="15"/>
                </a:cubicBezTo>
                <a:lnTo>
                  <a:pt x="158" y="15"/>
                </a:lnTo>
                <a:close/>
                <a:moveTo>
                  <a:pt x="120" y="143"/>
                </a:moveTo>
                <a:cubicBezTo>
                  <a:pt x="99" y="143"/>
                  <a:pt x="82" y="126"/>
                  <a:pt x="82" y="105"/>
                </a:cubicBezTo>
                <a:cubicBezTo>
                  <a:pt x="82" y="84"/>
                  <a:pt x="99" y="68"/>
                  <a:pt x="120" y="68"/>
                </a:cubicBezTo>
                <a:cubicBezTo>
                  <a:pt x="140" y="68"/>
                  <a:pt x="157" y="84"/>
                  <a:pt x="157" y="105"/>
                </a:cubicBezTo>
                <a:cubicBezTo>
                  <a:pt x="157" y="126"/>
                  <a:pt x="140" y="143"/>
                  <a:pt x="120" y="143"/>
                </a:cubicBezTo>
                <a:close/>
                <a:moveTo>
                  <a:pt x="120" y="83"/>
                </a:moveTo>
                <a:cubicBezTo>
                  <a:pt x="107" y="83"/>
                  <a:pt x="97" y="93"/>
                  <a:pt x="97" y="105"/>
                </a:cubicBezTo>
                <a:cubicBezTo>
                  <a:pt x="97" y="118"/>
                  <a:pt x="107" y="128"/>
                  <a:pt x="120" y="128"/>
                </a:cubicBezTo>
                <a:cubicBezTo>
                  <a:pt x="132" y="128"/>
                  <a:pt x="142" y="118"/>
                  <a:pt x="142" y="105"/>
                </a:cubicBezTo>
                <a:cubicBezTo>
                  <a:pt x="142" y="93"/>
                  <a:pt x="132" y="83"/>
                  <a:pt x="120" y="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Modules en features scope</a:t>
            </a:r>
            <a:endParaRPr/>
          </a:p>
        </p:txBody>
      </p:sp>
      <p:sp>
        <p:nvSpPr>
          <p:cNvPr id="723" name="Google Shape;723;p90"/>
          <p:cNvSpPr/>
          <p:nvPr/>
        </p:nvSpPr>
        <p:spPr>
          <a:xfrm>
            <a:off x="565152" y="4351875"/>
            <a:ext cx="15003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25" y="1074775"/>
            <a:ext cx="7770124" cy="35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1"/>
          <p:cNvSpPr/>
          <p:nvPr/>
        </p:nvSpPr>
        <p:spPr>
          <a:xfrm>
            <a:off x="565152" y="4351875"/>
            <a:ext cx="15003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5" y="57100"/>
            <a:ext cx="5686476" cy="50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1"/>
          <p:cNvSpPr txBox="1"/>
          <p:nvPr/>
        </p:nvSpPr>
        <p:spPr>
          <a:xfrm>
            <a:off x="243826" y="2664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100"/>
              <a:t>Informatiemodel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azon.com : Neewer 12''X11''/30cm X 27cm Wooden Director's Film Movie  Slateboard Clapper Board : Camera &amp; Photo" id="330" name="Google Shape;3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0127" y="665739"/>
            <a:ext cx="3223746" cy="3812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Opname?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2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Voorstelling use cases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737" name="Google Shape;737;p92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2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3"/>
          <p:cNvSpPr txBox="1"/>
          <p:nvPr>
            <p:ph idx="1" type="body"/>
          </p:nvPr>
        </p:nvSpPr>
        <p:spPr>
          <a:xfrm>
            <a:off x="540000" y="119475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287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b="1" lang="nl-BE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specifieke situatie voor gegevensuitwisseling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nl-BE">
                <a:latin typeface="Arial"/>
                <a:ea typeface="Arial"/>
                <a:cs typeface="Arial"/>
                <a:sym typeface="Arial"/>
              </a:rPr>
              <a:t>waarvoor de datastandaard gebruikt kan worden.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93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 is een use case?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per doelgroep</a:t>
            </a:r>
            <a:endParaRPr/>
          </a:p>
        </p:txBody>
      </p:sp>
      <p:sp>
        <p:nvSpPr>
          <p:cNvPr id="750" name="Google Shape;750;p94"/>
          <p:cNvSpPr/>
          <p:nvPr/>
        </p:nvSpPr>
        <p:spPr>
          <a:xfrm>
            <a:off x="1106725" y="2525375"/>
            <a:ext cx="19155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Participant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=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cultuurconsument</a:t>
            </a:r>
            <a:endParaRPr sz="1200"/>
          </a:p>
        </p:txBody>
      </p:sp>
      <p:sp>
        <p:nvSpPr>
          <p:cNvPr id="751" name="Google Shape;751;p94"/>
          <p:cNvSpPr/>
          <p:nvPr/>
        </p:nvSpPr>
        <p:spPr>
          <a:xfrm>
            <a:off x="3614250" y="2525375"/>
            <a:ext cx="19155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Aanbieder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=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cultuurproducent</a:t>
            </a:r>
            <a:endParaRPr sz="1200"/>
          </a:p>
        </p:txBody>
      </p:sp>
      <p:sp>
        <p:nvSpPr>
          <p:cNvPr id="752" name="Google Shape;752;p94"/>
          <p:cNvSpPr/>
          <p:nvPr/>
        </p:nvSpPr>
        <p:spPr>
          <a:xfrm>
            <a:off x="6121775" y="2525375"/>
            <a:ext cx="2121600" cy="73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Data-afnemers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=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/>
              <a:t>culturele en private sector</a:t>
            </a:r>
            <a:endParaRPr sz="1200"/>
          </a:p>
        </p:txBody>
      </p:sp>
      <p:sp>
        <p:nvSpPr>
          <p:cNvPr descr="View&#10;" id="753" name="Google Shape;753;p94"/>
          <p:cNvSpPr/>
          <p:nvPr/>
        </p:nvSpPr>
        <p:spPr>
          <a:xfrm>
            <a:off x="1806075" y="1953025"/>
            <a:ext cx="516800" cy="406287"/>
          </a:xfrm>
          <a:custGeom>
            <a:rect b="b" l="l" r="r" t="t"/>
            <a:pathLst>
              <a:path extrusionOk="0" h="158" w="200">
                <a:moveTo>
                  <a:pt x="147" y="26"/>
                </a:moveTo>
                <a:cubicBezTo>
                  <a:pt x="121" y="0"/>
                  <a:pt x="79" y="0"/>
                  <a:pt x="53" y="26"/>
                </a:cubicBezTo>
                <a:cubicBezTo>
                  <a:pt x="0" y="79"/>
                  <a:pt x="0" y="79"/>
                  <a:pt x="0" y="79"/>
                </a:cubicBezTo>
                <a:cubicBezTo>
                  <a:pt x="53" y="132"/>
                  <a:pt x="53" y="132"/>
                  <a:pt x="53" y="132"/>
                </a:cubicBezTo>
                <a:cubicBezTo>
                  <a:pt x="79" y="158"/>
                  <a:pt x="121" y="158"/>
                  <a:pt x="147" y="132"/>
                </a:cubicBezTo>
                <a:cubicBezTo>
                  <a:pt x="200" y="79"/>
                  <a:pt x="200" y="79"/>
                  <a:pt x="200" y="79"/>
                </a:cubicBezTo>
                <a:lnTo>
                  <a:pt x="147" y="26"/>
                </a:lnTo>
                <a:close/>
                <a:moveTo>
                  <a:pt x="100" y="126"/>
                </a:moveTo>
                <a:cubicBezTo>
                  <a:pt x="74" y="126"/>
                  <a:pt x="52" y="105"/>
                  <a:pt x="52" y="79"/>
                </a:cubicBezTo>
                <a:cubicBezTo>
                  <a:pt x="52" y="53"/>
                  <a:pt x="74" y="32"/>
                  <a:pt x="100" y="32"/>
                </a:cubicBezTo>
                <a:cubicBezTo>
                  <a:pt x="126" y="32"/>
                  <a:pt x="147" y="53"/>
                  <a:pt x="147" y="79"/>
                </a:cubicBezTo>
                <a:cubicBezTo>
                  <a:pt x="147" y="105"/>
                  <a:pt x="126" y="126"/>
                  <a:pt x="100" y="126"/>
                </a:cubicBezTo>
                <a:close/>
                <a:moveTo>
                  <a:pt x="100" y="48"/>
                </a:moveTo>
                <a:cubicBezTo>
                  <a:pt x="100" y="79"/>
                  <a:pt x="100" y="79"/>
                  <a:pt x="100" y="79"/>
                </a:cubicBezTo>
                <a:cubicBezTo>
                  <a:pt x="78" y="57"/>
                  <a:pt x="78" y="57"/>
                  <a:pt x="78" y="57"/>
                </a:cubicBezTo>
                <a:cubicBezTo>
                  <a:pt x="73" y="63"/>
                  <a:pt x="69" y="70"/>
                  <a:pt x="69" y="79"/>
                </a:cubicBezTo>
                <a:cubicBezTo>
                  <a:pt x="69" y="96"/>
                  <a:pt x="83" y="110"/>
                  <a:pt x="100" y="110"/>
                </a:cubicBezTo>
                <a:cubicBezTo>
                  <a:pt x="117" y="110"/>
                  <a:pt x="131" y="96"/>
                  <a:pt x="131" y="79"/>
                </a:cubicBezTo>
                <a:cubicBezTo>
                  <a:pt x="131" y="62"/>
                  <a:pt x="117" y="48"/>
                  <a:pt x="100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pload&#10;" id="754" name="Google Shape;754;p94"/>
          <p:cNvSpPr/>
          <p:nvPr/>
        </p:nvSpPr>
        <p:spPr>
          <a:xfrm>
            <a:off x="6941275" y="1915669"/>
            <a:ext cx="482600" cy="481013"/>
          </a:xfrm>
          <a:custGeom>
            <a:rect b="b" l="l" r="r" t="t"/>
            <a:pathLst>
              <a:path extrusionOk="0" h="200" w="200">
                <a:moveTo>
                  <a:pt x="88" y="150"/>
                </a:moveTo>
                <a:cubicBezTo>
                  <a:pt x="88" y="80"/>
                  <a:pt x="88" y="80"/>
                  <a:pt x="88" y="80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1" y="107"/>
                  <a:pt x="53" y="107"/>
                  <a:pt x="48" y="102"/>
                </a:cubicBezTo>
                <a:cubicBezTo>
                  <a:pt x="43" y="98"/>
                  <a:pt x="43" y="90"/>
                  <a:pt x="48" y="85"/>
                </a:cubicBezTo>
                <a:cubicBezTo>
                  <a:pt x="91" y="41"/>
                  <a:pt x="91" y="41"/>
                  <a:pt x="91" y="41"/>
                </a:cubicBezTo>
                <a:cubicBezTo>
                  <a:pt x="91" y="41"/>
                  <a:pt x="91" y="41"/>
                  <a:pt x="91" y="41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52" y="85"/>
                  <a:pt x="152" y="85"/>
                  <a:pt x="152" y="85"/>
                </a:cubicBezTo>
                <a:cubicBezTo>
                  <a:pt x="157" y="90"/>
                  <a:pt x="157" y="98"/>
                  <a:pt x="152" y="102"/>
                </a:cubicBezTo>
                <a:cubicBezTo>
                  <a:pt x="147" y="107"/>
                  <a:pt x="139" y="107"/>
                  <a:pt x="135" y="102"/>
                </a:cubicBezTo>
                <a:cubicBezTo>
                  <a:pt x="113" y="80"/>
                  <a:pt x="113" y="80"/>
                  <a:pt x="113" y="8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200" y="150"/>
                  <a:pt x="200" y="150"/>
                  <a:pt x="200" y="150"/>
                </a:cubicBezTo>
                <a:cubicBezTo>
                  <a:pt x="200" y="9"/>
                  <a:pt x="200" y="9"/>
                  <a:pt x="200" y="9"/>
                </a:cubicBezTo>
                <a:cubicBezTo>
                  <a:pt x="200" y="4"/>
                  <a:pt x="196" y="0"/>
                  <a:pt x="19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0"/>
                  <a:pt x="0" y="150"/>
                  <a:pt x="0" y="150"/>
                </a:cubicBezTo>
                <a:cubicBezTo>
                  <a:pt x="88" y="150"/>
                  <a:pt x="88" y="150"/>
                  <a:pt x="88" y="150"/>
                </a:cubicBezTo>
                <a:close/>
                <a:moveTo>
                  <a:pt x="88" y="150"/>
                </a:moveTo>
                <a:cubicBezTo>
                  <a:pt x="88" y="200"/>
                  <a:pt x="88" y="200"/>
                  <a:pt x="88" y="200"/>
                </a:cubicBezTo>
                <a:cubicBezTo>
                  <a:pt x="113" y="200"/>
                  <a:pt x="113" y="200"/>
                  <a:pt x="113" y="20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88" y="150"/>
                  <a:pt x="88" y="150"/>
                  <a:pt x="88" y="1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Camera&#10;" id="755" name="Google Shape;755;p94"/>
          <p:cNvSpPr/>
          <p:nvPr/>
        </p:nvSpPr>
        <p:spPr>
          <a:xfrm>
            <a:off x="4313588" y="1941075"/>
            <a:ext cx="516821" cy="430200"/>
          </a:xfrm>
          <a:custGeom>
            <a:rect b="b" l="l" r="r" t="t"/>
            <a:pathLst>
              <a:path extrusionOk="0" h="200" w="240">
                <a:moveTo>
                  <a:pt x="230" y="40"/>
                </a:moveTo>
                <a:cubicBezTo>
                  <a:pt x="195" y="40"/>
                  <a:pt x="195" y="40"/>
                  <a:pt x="195" y="40"/>
                </a:cubicBezTo>
                <a:cubicBezTo>
                  <a:pt x="169" y="4"/>
                  <a:pt x="169" y="4"/>
                  <a:pt x="169" y="4"/>
                </a:cubicBezTo>
                <a:cubicBezTo>
                  <a:pt x="168" y="2"/>
                  <a:pt x="165" y="0"/>
                  <a:pt x="16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6" y="0"/>
                  <a:pt x="73" y="2"/>
                  <a:pt x="71" y="4"/>
                </a:cubicBezTo>
                <a:cubicBezTo>
                  <a:pt x="46" y="40"/>
                  <a:pt x="46" y="40"/>
                  <a:pt x="46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5" y="40"/>
                  <a:pt x="0" y="45"/>
                  <a:pt x="0" y="5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6"/>
                  <a:pt x="5" y="200"/>
                  <a:pt x="10" y="200"/>
                </a:cubicBezTo>
                <a:cubicBezTo>
                  <a:pt x="230" y="200"/>
                  <a:pt x="230" y="200"/>
                  <a:pt x="230" y="200"/>
                </a:cubicBezTo>
                <a:cubicBezTo>
                  <a:pt x="236" y="200"/>
                  <a:pt x="240" y="196"/>
                  <a:pt x="240" y="190"/>
                </a:cubicBezTo>
                <a:cubicBezTo>
                  <a:pt x="240" y="50"/>
                  <a:pt x="240" y="50"/>
                  <a:pt x="240" y="50"/>
                </a:cubicBezTo>
                <a:cubicBezTo>
                  <a:pt x="240" y="45"/>
                  <a:pt x="236" y="40"/>
                  <a:pt x="230" y="40"/>
                </a:cubicBezTo>
                <a:close/>
                <a:moveTo>
                  <a:pt x="120" y="140"/>
                </a:moveTo>
                <a:cubicBezTo>
                  <a:pt x="104" y="140"/>
                  <a:pt x="90" y="127"/>
                  <a:pt x="90" y="110"/>
                </a:cubicBezTo>
                <a:cubicBezTo>
                  <a:pt x="90" y="94"/>
                  <a:pt x="104" y="80"/>
                  <a:pt x="120" y="80"/>
                </a:cubicBezTo>
                <a:cubicBezTo>
                  <a:pt x="137" y="80"/>
                  <a:pt x="150" y="94"/>
                  <a:pt x="150" y="110"/>
                </a:cubicBezTo>
                <a:cubicBezTo>
                  <a:pt x="150" y="127"/>
                  <a:pt x="137" y="140"/>
                  <a:pt x="120" y="1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- participant overzicht</a:t>
            </a:r>
            <a:endParaRPr/>
          </a:p>
        </p:txBody>
      </p:sp>
      <p:sp>
        <p:nvSpPr>
          <p:cNvPr id="761" name="Google Shape;761;p95"/>
          <p:cNvSpPr/>
          <p:nvPr/>
        </p:nvSpPr>
        <p:spPr>
          <a:xfrm>
            <a:off x="1397100" y="1110100"/>
            <a:ext cx="6610500" cy="30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een cultureel profiel aanmaken waarbij ik mijn persoonlijke voorkeuren m.b.t. activiteiten (analoog of digitaal aanbod) kan aanduiden en persoonlijke data, zoals contactgegevens, kan aanvullen.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op basis  van mijn cultureel profiel suggesties m.b.t. activiteiten ontvangen en consulteren.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alternatieven voor mijn geplande activiteit bekijken, zoals andere speeldata of locaties voor de activiteit of gelijkaardige activiteiten.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mijn deelname aan een activiteit registreren en/of reserveren.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kan ik een activiteit reserveren en terug vrijgeven.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participant krijg ik zicht op verenigingen, tot wie zij zich richten, wat hun werking kenmerkt en kan ik contact maken.</a:t>
            </a:r>
            <a:endParaRPr sz="1100"/>
          </a:p>
        </p:txBody>
      </p:sp>
      <p:sp>
        <p:nvSpPr>
          <p:cNvPr descr="View&#10;" id="762" name="Google Shape;762;p95"/>
          <p:cNvSpPr/>
          <p:nvPr/>
        </p:nvSpPr>
        <p:spPr>
          <a:xfrm>
            <a:off x="628650" y="2368613"/>
            <a:ext cx="516800" cy="406287"/>
          </a:xfrm>
          <a:custGeom>
            <a:rect b="b" l="l" r="r" t="t"/>
            <a:pathLst>
              <a:path extrusionOk="0" h="158" w="200">
                <a:moveTo>
                  <a:pt x="147" y="26"/>
                </a:moveTo>
                <a:cubicBezTo>
                  <a:pt x="121" y="0"/>
                  <a:pt x="79" y="0"/>
                  <a:pt x="53" y="26"/>
                </a:cubicBezTo>
                <a:cubicBezTo>
                  <a:pt x="0" y="79"/>
                  <a:pt x="0" y="79"/>
                  <a:pt x="0" y="79"/>
                </a:cubicBezTo>
                <a:cubicBezTo>
                  <a:pt x="53" y="132"/>
                  <a:pt x="53" y="132"/>
                  <a:pt x="53" y="132"/>
                </a:cubicBezTo>
                <a:cubicBezTo>
                  <a:pt x="79" y="158"/>
                  <a:pt x="121" y="158"/>
                  <a:pt x="147" y="132"/>
                </a:cubicBezTo>
                <a:cubicBezTo>
                  <a:pt x="200" y="79"/>
                  <a:pt x="200" y="79"/>
                  <a:pt x="200" y="79"/>
                </a:cubicBezTo>
                <a:lnTo>
                  <a:pt x="147" y="26"/>
                </a:lnTo>
                <a:close/>
                <a:moveTo>
                  <a:pt x="100" y="126"/>
                </a:moveTo>
                <a:cubicBezTo>
                  <a:pt x="74" y="126"/>
                  <a:pt x="52" y="105"/>
                  <a:pt x="52" y="79"/>
                </a:cubicBezTo>
                <a:cubicBezTo>
                  <a:pt x="52" y="53"/>
                  <a:pt x="74" y="32"/>
                  <a:pt x="100" y="32"/>
                </a:cubicBezTo>
                <a:cubicBezTo>
                  <a:pt x="126" y="32"/>
                  <a:pt x="147" y="53"/>
                  <a:pt x="147" y="79"/>
                </a:cubicBezTo>
                <a:cubicBezTo>
                  <a:pt x="147" y="105"/>
                  <a:pt x="126" y="126"/>
                  <a:pt x="100" y="126"/>
                </a:cubicBezTo>
                <a:close/>
                <a:moveTo>
                  <a:pt x="100" y="48"/>
                </a:moveTo>
                <a:cubicBezTo>
                  <a:pt x="100" y="79"/>
                  <a:pt x="100" y="79"/>
                  <a:pt x="100" y="79"/>
                </a:cubicBezTo>
                <a:cubicBezTo>
                  <a:pt x="78" y="57"/>
                  <a:pt x="78" y="57"/>
                  <a:pt x="78" y="57"/>
                </a:cubicBezTo>
                <a:cubicBezTo>
                  <a:pt x="73" y="63"/>
                  <a:pt x="69" y="70"/>
                  <a:pt x="69" y="79"/>
                </a:cubicBezTo>
                <a:cubicBezTo>
                  <a:pt x="69" y="96"/>
                  <a:pt x="83" y="110"/>
                  <a:pt x="100" y="110"/>
                </a:cubicBezTo>
                <a:cubicBezTo>
                  <a:pt x="117" y="110"/>
                  <a:pt x="131" y="96"/>
                  <a:pt x="131" y="79"/>
                </a:cubicBezTo>
                <a:cubicBezTo>
                  <a:pt x="131" y="62"/>
                  <a:pt x="117" y="48"/>
                  <a:pt x="100" y="4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6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96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96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6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alternatieve activiteiten</a:t>
            </a:r>
            <a:r>
              <a:rPr b="1" lang="nl-BE" sz="2200"/>
              <a:t> (participant)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6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participant kan ik alternatieven voor mijn geplande activiteit bekijken. Dit kunnen andere speeldata of locaties zijn voor de activiteit of gelijkaardige activiteiten, al dan niet in de buurt.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96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Naam participant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Contactgegevens participant: e-mailadres, telefoonnummer, adres woonplaats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Voorkeur qua activiteiten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Informatie geplande activiteit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Informatie gelijkaardige activiteiten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Schema/agenda gelijkaardige activiteiten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Locatie alternatieve activiteiten</a:t>
            </a:r>
            <a:endParaRPr sz="1100"/>
          </a:p>
        </p:txBody>
      </p:sp>
      <p:grpSp>
        <p:nvGrpSpPr>
          <p:cNvPr id="773" name="Google Shape;773;p96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74" name="Google Shape;774;p96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96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6" name="Google Shape;776;p96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77" name="Google Shape;777;p96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6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6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6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7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7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7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7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cultureel profiel aanmaken (participant)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7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participant kan ik een cultureel profiel aanmaken waarbij ik mijn persoonlijke voorkeuren m.b.t. activiteiten (analoog of digitaal aanbod) kan aanduiden en persoonlijke data, zoals contactgegevens, kan aanvullen.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7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Naam participant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Contactgegevens participant: e-mailadres, telefoonnummer, adres woonplaats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Voorkeur qua activiteiten</a:t>
            </a:r>
            <a:endParaRPr sz="1100"/>
          </a:p>
        </p:txBody>
      </p:sp>
      <p:grpSp>
        <p:nvGrpSpPr>
          <p:cNvPr id="792" name="Google Shape;792;p97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793" name="Google Shape;793;p97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97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97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796" name="Google Shape;796;p97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97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97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97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- aanbieder overzicht (1)</a:t>
            </a:r>
            <a:endParaRPr/>
          </a:p>
        </p:txBody>
      </p:sp>
      <p:sp>
        <p:nvSpPr>
          <p:cNvPr id="805" name="Google Shape;805;p98"/>
          <p:cNvSpPr/>
          <p:nvPr/>
        </p:nvSpPr>
        <p:spPr>
          <a:xfrm>
            <a:off x="1302525" y="1236000"/>
            <a:ext cx="7060200" cy="26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mijn gegevens op een eenvoudige manier uitwisselen via standaarden.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een breder publiek bereiken via toegankelijke gestandaardiseerde digitale culturele content omdat deze via de standaarden in meerdere contexten vindbaar zijn.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deelnemen aan een uitwisselingsnetwerk dat synergieën bewerkstelligt tussen verschillende takken binnen de culturele sector.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data m.b.t. activiteiten aanleveren voor rapporteringen via standaarden.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activiteiten aankondigen en promoten.</a:t>
            </a:r>
            <a:endParaRPr sz="1100"/>
          </a:p>
        </p:txBody>
      </p:sp>
      <p:sp>
        <p:nvSpPr>
          <p:cNvPr descr="Camera&#10;" id="806" name="Google Shape;806;p98"/>
          <p:cNvSpPr/>
          <p:nvPr/>
        </p:nvSpPr>
        <p:spPr>
          <a:xfrm>
            <a:off x="628638" y="2393650"/>
            <a:ext cx="516821" cy="430200"/>
          </a:xfrm>
          <a:custGeom>
            <a:rect b="b" l="l" r="r" t="t"/>
            <a:pathLst>
              <a:path extrusionOk="0" h="200" w="240">
                <a:moveTo>
                  <a:pt x="230" y="40"/>
                </a:moveTo>
                <a:cubicBezTo>
                  <a:pt x="195" y="40"/>
                  <a:pt x="195" y="40"/>
                  <a:pt x="195" y="40"/>
                </a:cubicBezTo>
                <a:cubicBezTo>
                  <a:pt x="169" y="4"/>
                  <a:pt x="169" y="4"/>
                  <a:pt x="169" y="4"/>
                </a:cubicBezTo>
                <a:cubicBezTo>
                  <a:pt x="168" y="2"/>
                  <a:pt x="165" y="0"/>
                  <a:pt x="16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6" y="0"/>
                  <a:pt x="73" y="2"/>
                  <a:pt x="71" y="4"/>
                </a:cubicBezTo>
                <a:cubicBezTo>
                  <a:pt x="46" y="40"/>
                  <a:pt x="46" y="40"/>
                  <a:pt x="46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5" y="40"/>
                  <a:pt x="0" y="45"/>
                  <a:pt x="0" y="5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6"/>
                  <a:pt x="5" y="200"/>
                  <a:pt x="10" y="200"/>
                </a:cubicBezTo>
                <a:cubicBezTo>
                  <a:pt x="230" y="200"/>
                  <a:pt x="230" y="200"/>
                  <a:pt x="230" y="200"/>
                </a:cubicBezTo>
                <a:cubicBezTo>
                  <a:pt x="236" y="200"/>
                  <a:pt x="240" y="196"/>
                  <a:pt x="240" y="190"/>
                </a:cubicBezTo>
                <a:cubicBezTo>
                  <a:pt x="240" y="50"/>
                  <a:pt x="240" y="50"/>
                  <a:pt x="240" y="50"/>
                </a:cubicBezTo>
                <a:cubicBezTo>
                  <a:pt x="240" y="45"/>
                  <a:pt x="236" y="40"/>
                  <a:pt x="230" y="40"/>
                </a:cubicBezTo>
                <a:close/>
                <a:moveTo>
                  <a:pt x="120" y="140"/>
                </a:moveTo>
                <a:cubicBezTo>
                  <a:pt x="104" y="140"/>
                  <a:pt x="90" y="127"/>
                  <a:pt x="90" y="110"/>
                </a:cubicBezTo>
                <a:cubicBezTo>
                  <a:pt x="90" y="94"/>
                  <a:pt x="104" y="80"/>
                  <a:pt x="120" y="80"/>
                </a:cubicBezTo>
                <a:cubicBezTo>
                  <a:pt x="137" y="80"/>
                  <a:pt x="150" y="94"/>
                  <a:pt x="150" y="110"/>
                </a:cubicBezTo>
                <a:cubicBezTo>
                  <a:pt x="150" y="127"/>
                  <a:pt x="137" y="140"/>
                  <a:pt x="120" y="1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9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- aanbieder overzicht (2)</a:t>
            </a:r>
            <a:endParaRPr/>
          </a:p>
        </p:txBody>
      </p:sp>
      <p:sp>
        <p:nvSpPr>
          <p:cNvPr id="812" name="Google Shape;812;p99"/>
          <p:cNvSpPr/>
          <p:nvPr/>
        </p:nvSpPr>
        <p:spPr>
          <a:xfrm>
            <a:off x="1376550" y="1269250"/>
            <a:ext cx="7193400" cy="267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activiteiten aanbevelen aan participanten van mijn activiteiten op basis van hun cultureel profiel.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een profiel aanmaken waarin ik data m.b.t. mijn organisatie en activiteiten kan registreren.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een ondersteuningsaanbod consulteren/aanbieden en op deze manier leercontent en kennis delen met andere aanbieders.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aan cross-selling en upselling doen op basis van het cultureel profiel van de participanten.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aanbieder kan ik vrijwilligerswerk aanbieden en promoten.</a:t>
            </a:r>
            <a:endParaRPr sz="1100"/>
          </a:p>
        </p:txBody>
      </p:sp>
      <p:sp>
        <p:nvSpPr>
          <p:cNvPr descr="Camera&#10;" id="813" name="Google Shape;813;p99"/>
          <p:cNvSpPr/>
          <p:nvPr/>
        </p:nvSpPr>
        <p:spPr>
          <a:xfrm>
            <a:off x="628638" y="2393650"/>
            <a:ext cx="516821" cy="430200"/>
          </a:xfrm>
          <a:custGeom>
            <a:rect b="b" l="l" r="r" t="t"/>
            <a:pathLst>
              <a:path extrusionOk="0" h="200" w="240">
                <a:moveTo>
                  <a:pt x="230" y="40"/>
                </a:moveTo>
                <a:cubicBezTo>
                  <a:pt x="195" y="40"/>
                  <a:pt x="195" y="40"/>
                  <a:pt x="195" y="40"/>
                </a:cubicBezTo>
                <a:cubicBezTo>
                  <a:pt x="169" y="4"/>
                  <a:pt x="169" y="4"/>
                  <a:pt x="169" y="4"/>
                </a:cubicBezTo>
                <a:cubicBezTo>
                  <a:pt x="168" y="2"/>
                  <a:pt x="165" y="0"/>
                  <a:pt x="16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6" y="0"/>
                  <a:pt x="73" y="2"/>
                  <a:pt x="71" y="4"/>
                </a:cubicBezTo>
                <a:cubicBezTo>
                  <a:pt x="46" y="40"/>
                  <a:pt x="46" y="40"/>
                  <a:pt x="46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5" y="40"/>
                  <a:pt x="0" y="45"/>
                  <a:pt x="0" y="5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6"/>
                  <a:pt x="5" y="200"/>
                  <a:pt x="10" y="200"/>
                </a:cubicBezTo>
                <a:cubicBezTo>
                  <a:pt x="230" y="200"/>
                  <a:pt x="230" y="200"/>
                  <a:pt x="230" y="200"/>
                </a:cubicBezTo>
                <a:cubicBezTo>
                  <a:pt x="236" y="200"/>
                  <a:pt x="240" y="196"/>
                  <a:pt x="240" y="190"/>
                </a:cubicBezTo>
                <a:cubicBezTo>
                  <a:pt x="240" y="50"/>
                  <a:pt x="240" y="50"/>
                  <a:pt x="240" y="50"/>
                </a:cubicBezTo>
                <a:cubicBezTo>
                  <a:pt x="240" y="45"/>
                  <a:pt x="236" y="40"/>
                  <a:pt x="230" y="40"/>
                </a:cubicBezTo>
                <a:close/>
                <a:moveTo>
                  <a:pt x="120" y="140"/>
                </a:moveTo>
                <a:cubicBezTo>
                  <a:pt x="104" y="140"/>
                  <a:pt x="90" y="127"/>
                  <a:pt x="90" y="110"/>
                </a:cubicBezTo>
                <a:cubicBezTo>
                  <a:pt x="90" y="94"/>
                  <a:pt x="104" y="80"/>
                  <a:pt x="120" y="80"/>
                </a:cubicBezTo>
                <a:cubicBezTo>
                  <a:pt x="137" y="80"/>
                  <a:pt x="150" y="94"/>
                  <a:pt x="150" y="110"/>
                </a:cubicBezTo>
                <a:cubicBezTo>
                  <a:pt x="150" y="127"/>
                  <a:pt x="137" y="140"/>
                  <a:pt x="120" y="1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0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00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00"/>
          <p:cNvSpPr/>
          <p:nvPr/>
        </p:nvSpPr>
        <p:spPr>
          <a:xfrm>
            <a:off x="781050" y="4199025"/>
            <a:ext cx="699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00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00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aanbevelingen </a:t>
            </a:r>
            <a:r>
              <a:rPr b="1" lang="nl-BE" sz="2200"/>
              <a:t>(aanbieder)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00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aanbieder kan ik activiteiten aanbevelen aan participanten van mijn activiteiten op basis van hun cultureel profiel.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00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Naam aanbieder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Activiteiten aanbieder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Voorkeuren participanten, cultureel profiel</a:t>
            </a:r>
            <a:endParaRPr sz="1100"/>
          </a:p>
        </p:txBody>
      </p:sp>
      <p:grpSp>
        <p:nvGrpSpPr>
          <p:cNvPr id="825" name="Google Shape;825;p100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26" name="Google Shape;826;p100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00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8" name="Google Shape;828;p100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29" name="Google Shape;829;p100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00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00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00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200"/>
              <a:t>Use cases - data-afnemer overzicht</a:t>
            </a:r>
            <a:endParaRPr/>
          </a:p>
        </p:txBody>
      </p:sp>
      <p:sp>
        <p:nvSpPr>
          <p:cNvPr id="838" name="Google Shape;838;p101"/>
          <p:cNvSpPr/>
          <p:nvPr/>
        </p:nvSpPr>
        <p:spPr>
          <a:xfrm>
            <a:off x="1317325" y="1443250"/>
            <a:ext cx="7067700" cy="288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binnen de culturele sector heb ik toegang tot mijn eigen dataverzameling van activiteiten, transacties en culturele profielen.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kan ik mijn data verrijken met andere data.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kan ik op basis van uitgevoerde data-analyses publieksonderzoek uitvoeren.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binnen een overheidscontext / de private sector / de culturele sector heb ik toegang tot de geanonimiseerde of gepseudonimiseerde dataverzameling.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binnen een overheidscontext heb ik zicht op welke activiteiten met welke overheidssubsidie tot stand zijn gekomen.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-BE" sz="1100"/>
              <a:t>Als data-afnemer binnen een overheidscontext heb ik toegang tot de dataverzameling in functie van rapportering.</a:t>
            </a:r>
            <a:endParaRPr sz="1100"/>
          </a:p>
        </p:txBody>
      </p:sp>
      <p:sp>
        <p:nvSpPr>
          <p:cNvPr descr="Upload&#10;" id="839" name="Google Shape;839;p101"/>
          <p:cNvSpPr/>
          <p:nvPr/>
        </p:nvSpPr>
        <p:spPr>
          <a:xfrm>
            <a:off x="628650" y="2460819"/>
            <a:ext cx="482600" cy="481013"/>
          </a:xfrm>
          <a:custGeom>
            <a:rect b="b" l="l" r="r" t="t"/>
            <a:pathLst>
              <a:path extrusionOk="0" h="200" w="200">
                <a:moveTo>
                  <a:pt x="88" y="150"/>
                </a:moveTo>
                <a:cubicBezTo>
                  <a:pt x="88" y="80"/>
                  <a:pt x="88" y="80"/>
                  <a:pt x="88" y="80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61" y="107"/>
                  <a:pt x="53" y="107"/>
                  <a:pt x="48" y="102"/>
                </a:cubicBezTo>
                <a:cubicBezTo>
                  <a:pt x="43" y="98"/>
                  <a:pt x="43" y="90"/>
                  <a:pt x="48" y="85"/>
                </a:cubicBezTo>
                <a:cubicBezTo>
                  <a:pt x="91" y="41"/>
                  <a:pt x="91" y="41"/>
                  <a:pt x="91" y="41"/>
                </a:cubicBezTo>
                <a:cubicBezTo>
                  <a:pt x="91" y="41"/>
                  <a:pt x="91" y="41"/>
                  <a:pt x="91" y="41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52" y="85"/>
                  <a:pt x="152" y="85"/>
                  <a:pt x="152" y="85"/>
                </a:cubicBezTo>
                <a:cubicBezTo>
                  <a:pt x="157" y="90"/>
                  <a:pt x="157" y="98"/>
                  <a:pt x="152" y="102"/>
                </a:cubicBezTo>
                <a:cubicBezTo>
                  <a:pt x="147" y="107"/>
                  <a:pt x="139" y="107"/>
                  <a:pt x="135" y="102"/>
                </a:cubicBezTo>
                <a:cubicBezTo>
                  <a:pt x="113" y="80"/>
                  <a:pt x="113" y="80"/>
                  <a:pt x="113" y="8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200" y="150"/>
                  <a:pt x="200" y="150"/>
                  <a:pt x="200" y="150"/>
                </a:cubicBezTo>
                <a:cubicBezTo>
                  <a:pt x="200" y="9"/>
                  <a:pt x="200" y="9"/>
                  <a:pt x="200" y="9"/>
                </a:cubicBezTo>
                <a:cubicBezTo>
                  <a:pt x="200" y="4"/>
                  <a:pt x="196" y="0"/>
                  <a:pt x="19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0"/>
                  <a:pt x="0" y="150"/>
                  <a:pt x="0" y="150"/>
                </a:cubicBezTo>
                <a:cubicBezTo>
                  <a:pt x="88" y="150"/>
                  <a:pt x="88" y="150"/>
                  <a:pt x="88" y="150"/>
                </a:cubicBezTo>
                <a:close/>
                <a:moveTo>
                  <a:pt x="88" y="150"/>
                </a:moveTo>
                <a:cubicBezTo>
                  <a:pt x="88" y="200"/>
                  <a:pt x="88" y="200"/>
                  <a:pt x="88" y="200"/>
                </a:cubicBezTo>
                <a:cubicBezTo>
                  <a:pt x="113" y="200"/>
                  <a:pt x="113" y="200"/>
                  <a:pt x="113" y="20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88" y="150"/>
                  <a:pt x="88" y="150"/>
                  <a:pt x="88" y="1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Agenda</a:t>
            </a:r>
            <a:endParaRPr sz="1200"/>
          </a:p>
        </p:txBody>
      </p:sp>
      <p:pic>
        <p:nvPicPr>
          <p:cNvPr id="337" name="Google Shape;337;p57"/>
          <p:cNvPicPr preferRelativeResize="0"/>
          <p:nvPr/>
        </p:nvPicPr>
        <p:blipFill rotWithShape="1">
          <a:blip r:embed="rId3">
            <a:alphaModFix amt="40000"/>
          </a:blip>
          <a:srcRect b="0" l="36146" r="27790" t="0"/>
          <a:stretch/>
        </p:blipFill>
        <p:spPr>
          <a:xfrm>
            <a:off x="6361550" y="2675"/>
            <a:ext cx="2782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/>
          <p:nvPr/>
        </p:nvSpPr>
        <p:spPr>
          <a:xfrm>
            <a:off x="2030002" y="2686969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7"/>
          <p:cNvSpPr/>
          <p:nvPr/>
        </p:nvSpPr>
        <p:spPr>
          <a:xfrm>
            <a:off x="2030002" y="226536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/>
          <p:nvPr/>
        </p:nvSpPr>
        <p:spPr>
          <a:xfrm>
            <a:off x="2030002" y="3050435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7"/>
          <p:cNvSpPr/>
          <p:nvPr/>
        </p:nvSpPr>
        <p:spPr>
          <a:xfrm>
            <a:off x="2030002" y="3467424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7"/>
          <p:cNvSpPr/>
          <p:nvPr/>
        </p:nvSpPr>
        <p:spPr>
          <a:xfrm>
            <a:off x="2029543" y="2682356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7"/>
          <p:cNvSpPr/>
          <p:nvPr/>
        </p:nvSpPr>
        <p:spPr>
          <a:xfrm>
            <a:off x="2030002" y="184837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7"/>
          <p:cNvSpPr txBox="1"/>
          <p:nvPr/>
        </p:nvSpPr>
        <p:spPr>
          <a:xfrm>
            <a:off x="2220800" y="17616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Welkom		</a:t>
            </a:r>
            <a:r>
              <a:rPr lang="nl-BE" sz="1000">
                <a:solidFill>
                  <a:srgbClr val="666666"/>
                </a:solidFill>
              </a:rPr>
              <a:t>			5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2220800" y="21786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Aanleiding traject en context</a:t>
            </a:r>
            <a:r>
              <a:rPr lang="nl-BE" sz="1000">
                <a:solidFill>
                  <a:srgbClr val="666666"/>
                </a:solidFill>
              </a:rPr>
              <a:t>		10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2220800" y="2963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Voorstelling use cases			30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220800" y="338072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Brainstormsessie			70 min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2220800" y="2600275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OSLO: proces en methode		20 min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49" name="Google Shape;349;p57"/>
          <p:cNvCxnSpPr/>
          <p:nvPr/>
        </p:nvCxnSpPr>
        <p:spPr>
          <a:xfrm>
            <a:off x="2070725" y="1913300"/>
            <a:ext cx="1500" cy="19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57"/>
          <p:cNvSpPr/>
          <p:nvPr/>
        </p:nvSpPr>
        <p:spPr>
          <a:xfrm>
            <a:off x="450500" y="3149425"/>
            <a:ext cx="1579500" cy="300000"/>
          </a:xfrm>
          <a:prstGeom prst="homePlate">
            <a:avLst>
              <a:gd fmla="val 50000" name="adj"/>
            </a:avLst>
          </a:prstGeom>
          <a:solidFill>
            <a:srgbClr val="F6F5F3"/>
          </a:solidFill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         15 min. pauze</a:t>
            </a:r>
            <a:endParaRPr sz="1100"/>
          </a:p>
        </p:txBody>
      </p:sp>
      <p:pic>
        <p:nvPicPr>
          <p:cNvPr id="351" name="Google Shape;351;p57"/>
          <p:cNvPicPr preferRelativeResize="0"/>
          <p:nvPr/>
        </p:nvPicPr>
        <p:blipFill rotWithShape="1">
          <a:blip r:embed="rId4">
            <a:alphaModFix/>
          </a:blip>
          <a:srcRect b="0" l="21775" r="23125" t="0"/>
          <a:stretch/>
        </p:blipFill>
        <p:spPr>
          <a:xfrm>
            <a:off x="505075" y="3149425"/>
            <a:ext cx="314871" cy="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/>
          <p:nvPr/>
        </p:nvSpPr>
        <p:spPr>
          <a:xfrm>
            <a:off x="2029552" y="3835477"/>
            <a:ext cx="81000" cy="81000"/>
          </a:xfrm>
          <a:prstGeom prst="ellipse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7"/>
          <p:cNvSpPr txBox="1"/>
          <p:nvPr/>
        </p:nvSpPr>
        <p:spPr>
          <a:xfrm>
            <a:off x="2228850" y="3718150"/>
            <a:ext cx="46863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>
                <a:solidFill>
                  <a:srgbClr val="666666"/>
                </a:solidFill>
              </a:rPr>
              <a:t>Volgende stappen			15  min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2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02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02"/>
          <p:cNvSpPr/>
          <p:nvPr/>
        </p:nvSpPr>
        <p:spPr>
          <a:xfrm>
            <a:off x="781050" y="2759204"/>
            <a:ext cx="692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02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data-afnemers</a:t>
            </a:r>
            <a:r>
              <a:rPr b="1" lang="nl-BE" sz="2200"/>
              <a:t> (culturele en private sector)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02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Als data-afnemer kan ik op basis van uitgevoerde data-analyses publieksonderzoek uitvoeren.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02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Logingegevens/identificatie data-afnemer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Overzicht activiteiten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Overzicht en toegang profielen van participanten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Overzicht en toegang profielen van aanbieders</a:t>
            </a:r>
            <a:endParaRPr sz="1100"/>
          </a:p>
        </p:txBody>
      </p:sp>
      <p:grpSp>
        <p:nvGrpSpPr>
          <p:cNvPr id="850" name="Google Shape;850;p102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51" name="Google Shape;851;p102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02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3" name="Google Shape;853;p102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54" name="Google Shape;854;p102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02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02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02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3"/>
          <p:cNvSpPr txBox="1"/>
          <p:nvPr/>
        </p:nvSpPr>
        <p:spPr>
          <a:xfrm>
            <a:off x="1319851" y="1804177"/>
            <a:ext cx="688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03"/>
          <p:cNvSpPr txBox="1"/>
          <p:nvPr/>
        </p:nvSpPr>
        <p:spPr>
          <a:xfrm>
            <a:off x="1319850" y="3295100"/>
            <a:ext cx="343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nl-BE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Welke data hebben we nodig?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03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r>
              <a:rPr b="1" i="0" lang="nl-BE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nl-BE" sz="2200"/>
              <a:t>data-afnemers (culturele en private sector)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03"/>
          <p:cNvSpPr txBox="1"/>
          <p:nvPr/>
        </p:nvSpPr>
        <p:spPr>
          <a:xfrm>
            <a:off x="801000" y="2201325"/>
            <a:ext cx="6971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Als data-afnemer binnen een overheidscontext heb ik zicht op welke activiteiten met welke overheidssubsidie tot stand zijn gekomen.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03"/>
          <p:cNvSpPr txBox="1"/>
          <p:nvPr/>
        </p:nvSpPr>
        <p:spPr>
          <a:xfrm>
            <a:off x="832650" y="3741822"/>
            <a:ext cx="6888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➔"/>
            </a:pPr>
            <a:r>
              <a:rPr lang="nl-BE" sz="1100"/>
              <a:t>Logingegevens/identificatie data-afnemer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Activiteitgegevens participanten/aanbieders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Financiële gegevens aanbieders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nl-BE" sz="1100"/>
              <a:t>Historiek overheidssubsidies</a:t>
            </a:r>
            <a:endParaRPr sz="1100"/>
          </a:p>
        </p:txBody>
      </p:sp>
      <p:grpSp>
        <p:nvGrpSpPr>
          <p:cNvPr id="867" name="Google Shape;867;p103"/>
          <p:cNvGrpSpPr/>
          <p:nvPr/>
        </p:nvGrpSpPr>
        <p:grpSpPr>
          <a:xfrm>
            <a:off x="862651" y="1706976"/>
            <a:ext cx="457198" cy="457198"/>
            <a:chOff x="4135767" y="2413090"/>
            <a:chExt cx="206140" cy="206140"/>
          </a:xfrm>
        </p:grpSpPr>
        <p:sp>
          <p:nvSpPr>
            <p:cNvPr id="868" name="Google Shape;868;p103"/>
            <p:cNvSpPr/>
            <p:nvPr/>
          </p:nvSpPr>
          <p:spPr>
            <a:xfrm>
              <a:off x="4135767" y="2413090"/>
              <a:ext cx="206140" cy="206140"/>
            </a:xfrm>
            <a:custGeom>
              <a:rect b="b" l="l" r="r" t="t"/>
              <a:pathLst>
                <a:path extrusionOk="0" h="62" w="62">
                  <a:moveTo>
                    <a:pt x="0" y="0"/>
                  </a:moveTo>
                  <a:lnTo>
                    <a:pt x="0" y="62"/>
                  </a:lnTo>
                  <a:lnTo>
                    <a:pt x="62" y="62"/>
                  </a:lnTo>
                  <a:lnTo>
                    <a:pt x="62" y="0"/>
                  </a:lnTo>
                  <a:lnTo>
                    <a:pt x="0" y="0"/>
                  </a:lnTo>
                  <a:close/>
                  <a:moveTo>
                    <a:pt x="59" y="59"/>
                  </a:moveTo>
                  <a:lnTo>
                    <a:pt x="3" y="59"/>
                  </a:lnTo>
                  <a:lnTo>
                    <a:pt x="3" y="3"/>
                  </a:lnTo>
                  <a:lnTo>
                    <a:pt x="59" y="3"/>
                  </a:lnTo>
                  <a:lnTo>
                    <a:pt x="5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03"/>
            <p:cNvSpPr/>
            <p:nvPr/>
          </p:nvSpPr>
          <p:spPr>
            <a:xfrm>
              <a:off x="4159042" y="2433039"/>
              <a:ext cx="162916" cy="162918"/>
            </a:xfrm>
            <a:custGeom>
              <a:rect b="b" l="l" r="r" t="t"/>
              <a:pathLst>
                <a:path extrusionOk="0" h="152" w="152">
                  <a:moveTo>
                    <a:pt x="6" y="152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64" y="114"/>
                    <a:pt x="78" y="119"/>
                    <a:pt x="92" y="119"/>
                  </a:cubicBezTo>
                  <a:cubicBezTo>
                    <a:pt x="108" y="119"/>
                    <a:pt x="123" y="113"/>
                    <a:pt x="135" y="102"/>
                  </a:cubicBezTo>
                  <a:cubicBezTo>
                    <a:pt x="146" y="91"/>
                    <a:pt x="152" y="76"/>
                    <a:pt x="152" y="60"/>
                  </a:cubicBezTo>
                  <a:cubicBezTo>
                    <a:pt x="152" y="44"/>
                    <a:pt x="146" y="29"/>
                    <a:pt x="135" y="17"/>
                  </a:cubicBezTo>
                  <a:cubicBezTo>
                    <a:pt x="123" y="6"/>
                    <a:pt x="108" y="0"/>
                    <a:pt x="92" y="0"/>
                  </a:cubicBezTo>
                  <a:cubicBezTo>
                    <a:pt x="76" y="0"/>
                    <a:pt x="61" y="6"/>
                    <a:pt x="50" y="17"/>
                  </a:cubicBezTo>
                  <a:cubicBezTo>
                    <a:pt x="39" y="29"/>
                    <a:pt x="33" y="44"/>
                    <a:pt x="33" y="60"/>
                  </a:cubicBezTo>
                  <a:cubicBezTo>
                    <a:pt x="33" y="74"/>
                    <a:pt x="38" y="88"/>
                    <a:pt x="47" y="99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6" y="152"/>
                  </a:lnTo>
                  <a:close/>
                  <a:moveTo>
                    <a:pt x="56" y="23"/>
                  </a:moveTo>
                  <a:cubicBezTo>
                    <a:pt x="66" y="14"/>
                    <a:pt x="79" y="8"/>
                    <a:pt x="92" y="8"/>
                  </a:cubicBezTo>
                  <a:cubicBezTo>
                    <a:pt x="106" y="8"/>
                    <a:pt x="119" y="14"/>
                    <a:pt x="129" y="23"/>
                  </a:cubicBezTo>
                  <a:cubicBezTo>
                    <a:pt x="139" y="33"/>
                    <a:pt x="144" y="46"/>
                    <a:pt x="144" y="60"/>
                  </a:cubicBezTo>
                  <a:cubicBezTo>
                    <a:pt x="144" y="73"/>
                    <a:pt x="139" y="86"/>
                    <a:pt x="129" y="96"/>
                  </a:cubicBezTo>
                  <a:cubicBezTo>
                    <a:pt x="119" y="106"/>
                    <a:pt x="106" y="111"/>
                    <a:pt x="92" y="111"/>
                  </a:cubicBezTo>
                  <a:cubicBezTo>
                    <a:pt x="79" y="111"/>
                    <a:pt x="66" y="106"/>
                    <a:pt x="56" y="96"/>
                  </a:cubicBezTo>
                  <a:cubicBezTo>
                    <a:pt x="46" y="86"/>
                    <a:pt x="41" y="73"/>
                    <a:pt x="41" y="60"/>
                  </a:cubicBezTo>
                  <a:cubicBezTo>
                    <a:pt x="41" y="46"/>
                    <a:pt x="46" y="33"/>
                    <a:pt x="56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" name="Google Shape;870;p103"/>
          <p:cNvGrpSpPr/>
          <p:nvPr/>
        </p:nvGrpSpPr>
        <p:grpSpPr>
          <a:xfrm>
            <a:off x="832651" y="3246499"/>
            <a:ext cx="457198" cy="457203"/>
            <a:chOff x="4259465" y="4028218"/>
            <a:chExt cx="206140" cy="206142"/>
          </a:xfrm>
        </p:grpSpPr>
        <p:sp>
          <p:nvSpPr>
            <p:cNvPr id="871" name="Google Shape;871;p103"/>
            <p:cNvSpPr/>
            <p:nvPr/>
          </p:nvSpPr>
          <p:spPr>
            <a:xfrm>
              <a:off x="4299363" y="4028218"/>
              <a:ext cx="146293" cy="89772"/>
            </a:xfrm>
            <a:custGeom>
              <a:rect b="b" l="l" r="r" t="t"/>
              <a:pathLst>
                <a:path extrusionOk="0" h="27" w="44">
                  <a:moveTo>
                    <a:pt x="44" y="27"/>
                  </a:moveTo>
                  <a:lnTo>
                    <a:pt x="42" y="27"/>
                  </a:lnTo>
                  <a:lnTo>
                    <a:pt x="42" y="3"/>
                  </a:lnTo>
                  <a:lnTo>
                    <a:pt x="2" y="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03"/>
            <p:cNvSpPr/>
            <p:nvPr/>
          </p:nvSpPr>
          <p:spPr>
            <a:xfrm>
              <a:off x="4259465" y="4064792"/>
              <a:ext cx="206140" cy="169568"/>
            </a:xfrm>
            <a:custGeom>
              <a:rect b="b" l="l" r="r" t="t"/>
              <a:pathLst>
                <a:path extrusionOk="0" h="51" w="62">
                  <a:moveTo>
                    <a:pt x="30" y="20"/>
                  </a:moveTo>
                  <a:lnTo>
                    <a:pt x="24" y="14"/>
                  </a:lnTo>
                  <a:lnTo>
                    <a:pt x="6" y="14"/>
                  </a:lnTo>
                  <a:lnTo>
                    <a:pt x="3" y="36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56" y="51"/>
                  </a:lnTo>
                  <a:lnTo>
                    <a:pt x="62" y="20"/>
                  </a:lnTo>
                  <a:lnTo>
                    <a:pt x="30" y="20"/>
                  </a:lnTo>
                  <a:close/>
                  <a:moveTo>
                    <a:pt x="54" y="48"/>
                  </a:moveTo>
                  <a:lnTo>
                    <a:pt x="4" y="48"/>
                  </a:lnTo>
                  <a:lnTo>
                    <a:pt x="8" y="17"/>
                  </a:lnTo>
                  <a:lnTo>
                    <a:pt x="23" y="17"/>
                  </a:lnTo>
                  <a:lnTo>
                    <a:pt x="29" y="22"/>
                  </a:lnTo>
                  <a:lnTo>
                    <a:pt x="59" y="22"/>
                  </a:lnTo>
                  <a:lnTo>
                    <a:pt x="54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03"/>
            <p:cNvSpPr/>
            <p:nvPr/>
          </p:nvSpPr>
          <p:spPr>
            <a:xfrm>
              <a:off x="4332611" y="4064792"/>
              <a:ext cx="798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03"/>
            <p:cNvSpPr/>
            <p:nvPr/>
          </p:nvSpPr>
          <p:spPr>
            <a:xfrm>
              <a:off x="4369186" y="4098041"/>
              <a:ext cx="43200" cy="9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ketting, tafel, mobiele telefoon, telefoon&#10;&#10;Beschrijving is gegenereerd met zeer hoge betrouwbaarheid" id="879" name="Google Shape;87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07" y="0"/>
            <a:ext cx="88630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04"/>
          <p:cNvSpPr/>
          <p:nvPr/>
        </p:nvSpPr>
        <p:spPr>
          <a:xfrm>
            <a:off x="191791" y="2744167"/>
            <a:ext cx="2702400" cy="61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Tijd voor actie!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5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Brainstorm rond use cases en concepten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886" name="Google Shape;886;p105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05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6"/>
          <p:cNvSpPr txBox="1"/>
          <p:nvPr/>
        </p:nvSpPr>
        <p:spPr>
          <a:xfrm>
            <a:off x="628650" y="27385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Brainstorm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1" lang="nl-BE" sz="3200"/>
              <a:t>U</a:t>
            </a:r>
            <a:r>
              <a:rPr b="0" i="1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cases</a:t>
            </a:r>
            <a:endParaRPr b="0" i="1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p106"/>
          <p:cNvPicPr preferRelativeResize="0"/>
          <p:nvPr/>
        </p:nvPicPr>
        <p:blipFill rotWithShape="1">
          <a:blip r:embed="rId3">
            <a:alphaModFix/>
          </a:blip>
          <a:srcRect b="119" l="0" r="0" t="129"/>
          <a:stretch/>
        </p:blipFill>
        <p:spPr>
          <a:xfrm>
            <a:off x="3764725" y="176447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06"/>
          <p:cNvSpPr txBox="1"/>
          <p:nvPr/>
        </p:nvSpPr>
        <p:spPr>
          <a:xfrm>
            <a:off x="2021925" y="4299275"/>
            <a:ext cx="671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4"/>
              </a:rPr>
              <a:t>https://app.mural.co/t/beadvtc7549/m/beadvtc7549/1634725632525/361d84c3b5416bd52984ad0914252d48a0b31b67?sender=uebe47a55b4237413c26d5449</a:t>
            </a:r>
            <a:r>
              <a:rPr lang="nl-BE"/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7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BE" sz="3200"/>
              <a:t>Welke andere use cases zijn er van </a:t>
            </a:r>
            <a:r>
              <a:rPr b="1" lang="nl-BE" sz="3200"/>
              <a:t>toepassing</a:t>
            </a:r>
            <a:r>
              <a:rPr b="1" lang="nl-BE" sz="3200"/>
              <a:t>?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07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Doel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Verschillende uses cases die zich voordoen proberen capteren, zodat het datamodel zo accuraat mogelijk van toepassing kan zijn.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Brainstorm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andere uses cases zijn er van toepassing?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Stel jezelf de vraag wat jij als stakeholder wil kunnen met deze datastandaard?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Format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100"/>
              <a:t>“Als … wil ik … zodat ik …”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Voorbeeld:</a:t>
            </a:r>
            <a:r>
              <a:rPr lang="nl-BE" sz="1100"/>
              <a:t> “Als toneelliefhebber wil ik een overzicht van toneelvoorstellingen in Gent in de maand november 2021, zodat ik een keuze kan maken voor een bepaald genre.”</a:t>
            </a:r>
            <a:endParaRPr sz="1100"/>
          </a:p>
        </p:txBody>
      </p:sp>
      <p:pic>
        <p:nvPicPr>
          <p:cNvPr id="901" name="Google Shape;901;p107"/>
          <p:cNvPicPr preferRelativeResize="0"/>
          <p:nvPr/>
        </p:nvPicPr>
        <p:blipFill rotWithShape="1">
          <a:blip r:embed="rId3">
            <a:alphaModFix/>
          </a:blip>
          <a:srcRect b="0" l="14447" r="18730" t="0"/>
          <a:stretch/>
        </p:blipFill>
        <p:spPr>
          <a:xfrm>
            <a:off x="6825075" y="227752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8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BE" sz="3200"/>
              <a:t>Welke concepten zijn nodig voor de use cases?</a:t>
            </a:r>
            <a:endParaRPr b="1" sz="3200"/>
          </a:p>
        </p:txBody>
      </p:sp>
      <p:sp>
        <p:nvSpPr>
          <p:cNvPr id="907" name="Google Shape;907;p108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Doel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De verschillende gegevens identificeren die nodig zijn om de use case te realiseren.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Brainstorm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concepten en gegevens zijn nodig voor de use cases?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Wie levert die gegevens aan?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Welke gegevens zijn er nodig?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Waarom heb je deze data nodig?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Voorbeeld</a:t>
            </a:r>
            <a:r>
              <a:rPr b="1" lang="nl-BE" sz="1100"/>
              <a:t>en: </a:t>
            </a:r>
            <a:r>
              <a:rPr lang="nl-BE" sz="1100"/>
              <a:t>Adressen, ticketprijzen, participanten, artiesten, speeldata, beschikbaarheden, ...</a:t>
            </a:r>
            <a:endParaRPr sz="1100"/>
          </a:p>
        </p:txBody>
      </p:sp>
      <p:pic>
        <p:nvPicPr>
          <p:cNvPr id="908" name="Google Shape;908;p108"/>
          <p:cNvPicPr preferRelativeResize="0"/>
          <p:nvPr/>
        </p:nvPicPr>
        <p:blipFill rotWithShape="1">
          <a:blip r:embed="rId3">
            <a:alphaModFix/>
          </a:blip>
          <a:srcRect b="0" l="14447" r="18730" t="0"/>
          <a:stretch/>
        </p:blipFill>
        <p:spPr>
          <a:xfrm>
            <a:off x="7194350" y="206257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9"/>
          <p:cNvSpPr txBox="1"/>
          <p:nvPr/>
        </p:nvSpPr>
        <p:spPr>
          <a:xfrm>
            <a:off x="628650" y="273850"/>
            <a:ext cx="82005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nl-BE" sz="3200"/>
              <a:t>Welke datastandaarden &amp; -modellen in het domein van OSLO DDT bestaan er al?</a:t>
            </a:r>
            <a:endParaRPr b="1" sz="3200"/>
          </a:p>
        </p:txBody>
      </p:sp>
      <p:sp>
        <p:nvSpPr>
          <p:cNvPr id="914" name="Google Shape;914;p109"/>
          <p:cNvSpPr txBox="1"/>
          <p:nvPr/>
        </p:nvSpPr>
        <p:spPr>
          <a:xfrm>
            <a:off x="770300" y="1602525"/>
            <a:ext cx="6971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Doel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Zo accuraat mogelijk afstemmen met de bestaande datastandaard en -modellen.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nl-BE" sz="1100"/>
              <a:t>Brainstorm</a:t>
            </a:r>
            <a:r>
              <a:rPr lang="nl-BE" sz="1100"/>
              <a:t>: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100"/>
              <a:t>Welke datastandaarden en modellen bestaan er reeds in het domein van Doelgericht Digitaal Transformeren?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Gebruik een post it om jouw ideeën in de Mural te plaatsen.</a:t>
            </a:r>
            <a:endParaRPr sz="1100"/>
          </a:p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-BE" sz="1100"/>
              <a:t>Denk vanuit je eigen organisatie? Hoe is bij jou data gestructureerd?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100"/>
              <a:t>Voorbeeld</a:t>
            </a:r>
            <a:r>
              <a:rPr b="1" lang="nl-BE" sz="1100"/>
              <a:t>: </a:t>
            </a:r>
            <a:r>
              <a:rPr lang="nl-BE" sz="1100"/>
              <a:t>OSLO Cultureel-Erfgoed, OSLO-Persoon &amp; OSLO-Organisatie, SIMEC, eigen datamodellen</a:t>
            </a:r>
            <a:endParaRPr sz="1100"/>
          </a:p>
        </p:txBody>
      </p:sp>
      <p:pic>
        <p:nvPicPr>
          <p:cNvPr id="915" name="Google Shape;915;p109"/>
          <p:cNvPicPr preferRelativeResize="0"/>
          <p:nvPr/>
        </p:nvPicPr>
        <p:blipFill rotWithShape="1">
          <a:blip r:embed="rId3">
            <a:alphaModFix/>
          </a:blip>
          <a:srcRect b="0" l="14447" r="18730" t="0"/>
          <a:stretch/>
        </p:blipFill>
        <p:spPr>
          <a:xfrm>
            <a:off x="7345625" y="2045775"/>
            <a:ext cx="1634800" cy="16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0" y="291725"/>
            <a:ext cx="8576549" cy="4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1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Q&amp;A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926" name="Google Shape;926;p111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11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Wie is wie?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8"/>
          <p:cNvPicPr preferRelativeResize="0"/>
          <p:nvPr/>
        </p:nvPicPr>
        <p:blipFill rotWithShape="1">
          <a:blip r:embed="rId3">
            <a:alphaModFix/>
          </a:blip>
          <a:srcRect b="119" l="0" r="0" t="129"/>
          <a:stretch/>
        </p:blipFill>
        <p:spPr>
          <a:xfrm>
            <a:off x="686575" y="1410122"/>
            <a:ext cx="1614549" cy="1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8"/>
          <p:cNvSpPr txBox="1"/>
          <p:nvPr/>
        </p:nvSpPr>
        <p:spPr>
          <a:xfrm>
            <a:off x="8218450" y="740075"/>
            <a:ext cx="5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5’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58"/>
          <p:cNvSpPr/>
          <p:nvPr/>
        </p:nvSpPr>
        <p:spPr>
          <a:xfrm>
            <a:off x="8297225" y="185052"/>
            <a:ext cx="375249" cy="504976"/>
          </a:xfrm>
          <a:custGeom>
            <a:rect b="b" l="l" r="r" t="t"/>
            <a:pathLst>
              <a:path extrusionOk="0" h="918" w="680">
                <a:moveTo>
                  <a:pt x="608" y="371"/>
                </a:moveTo>
                <a:cubicBezTo>
                  <a:pt x="632" y="347"/>
                  <a:pt x="632" y="347"/>
                  <a:pt x="632" y="347"/>
                </a:cubicBezTo>
                <a:cubicBezTo>
                  <a:pt x="649" y="330"/>
                  <a:pt x="649" y="303"/>
                  <a:pt x="632" y="286"/>
                </a:cubicBezTo>
                <a:cubicBezTo>
                  <a:pt x="616" y="269"/>
                  <a:pt x="588" y="269"/>
                  <a:pt x="571" y="286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05" y="277"/>
                  <a:pt x="455" y="254"/>
                  <a:pt x="401" y="244"/>
                </a:cubicBezTo>
                <a:cubicBezTo>
                  <a:pt x="442" y="223"/>
                  <a:pt x="470" y="179"/>
                  <a:pt x="470" y="130"/>
                </a:cubicBezTo>
                <a:cubicBezTo>
                  <a:pt x="470" y="58"/>
                  <a:pt x="411" y="0"/>
                  <a:pt x="340" y="0"/>
                </a:cubicBezTo>
                <a:cubicBezTo>
                  <a:pt x="268" y="0"/>
                  <a:pt x="210" y="58"/>
                  <a:pt x="210" y="130"/>
                </a:cubicBezTo>
                <a:cubicBezTo>
                  <a:pt x="210" y="179"/>
                  <a:pt x="238" y="223"/>
                  <a:pt x="279" y="244"/>
                </a:cubicBezTo>
                <a:cubicBezTo>
                  <a:pt x="121" y="273"/>
                  <a:pt x="0" y="412"/>
                  <a:pt x="0" y="578"/>
                </a:cubicBezTo>
                <a:cubicBezTo>
                  <a:pt x="0" y="766"/>
                  <a:pt x="152" y="918"/>
                  <a:pt x="340" y="918"/>
                </a:cubicBezTo>
                <a:cubicBezTo>
                  <a:pt x="527" y="918"/>
                  <a:pt x="680" y="766"/>
                  <a:pt x="680" y="578"/>
                </a:cubicBezTo>
                <a:cubicBezTo>
                  <a:pt x="680" y="500"/>
                  <a:pt x="653" y="429"/>
                  <a:pt x="608" y="371"/>
                </a:cubicBezTo>
                <a:close/>
                <a:moveTo>
                  <a:pt x="245" y="130"/>
                </a:moveTo>
                <a:cubicBezTo>
                  <a:pt x="245" y="77"/>
                  <a:pt x="287" y="35"/>
                  <a:pt x="340" y="35"/>
                </a:cubicBezTo>
                <a:cubicBezTo>
                  <a:pt x="392" y="35"/>
                  <a:pt x="435" y="77"/>
                  <a:pt x="435" y="130"/>
                </a:cubicBezTo>
                <a:cubicBezTo>
                  <a:pt x="435" y="175"/>
                  <a:pt x="404" y="213"/>
                  <a:pt x="361" y="223"/>
                </a:cubicBezTo>
                <a:cubicBezTo>
                  <a:pt x="361" y="181"/>
                  <a:pt x="361" y="181"/>
                  <a:pt x="361" y="181"/>
                </a:cubicBezTo>
                <a:cubicBezTo>
                  <a:pt x="381" y="181"/>
                  <a:pt x="381" y="181"/>
                  <a:pt x="381" y="181"/>
                </a:cubicBezTo>
                <a:cubicBezTo>
                  <a:pt x="381" y="99"/>
                  <a:pt x="381" y="99"/>
                  <a:pt x="381" y="99"/>
                </a:cubicBezTo>
                <a:cubicBezTo>
                  <a:pt x="299" y="99"/>
                  <a:pt x="299" y="99"/>
                  <a:pt x="299" y="99"/>
                </a:cubicBezTo>
                <a:cubicBezTo>
                  <a:pt x="299" y="181"/>
                  <a:pt x="299" y="181"/>
                  <a:pt x="299" y="181"/>
                </a:cubicBezTo>
                <a:cubicBezTo>
                  <a:pt x="318" y="181"/>
                  <a:pt x="318" y="181"/>
                  <a:pt x="318" y="181"/>
                </a:cubicBezTo>
                <a:cubicBezTo>
                  <a:pt x="318" y="223"/>
                  <a:pt x="318" y="223"/>
                  <a:pt x="318" y="223"/>
                </a:cubicBezTo>
                <a:cubicBezTo>
                  <a:pt x="276" y="213"/>
                  <a:pt x="245" y="175"/>
                  <a:pt x="245" y="130"/>
                </a:cubicBezTo>
                <a:close/>
                <a:moveTo>
                  <a:pt x="357" y="848"/>
                </a:moveTo>
                <a:cubicBezTo>
                  <a:pt x="357" y="814"/>
                  <a:pt x="357" y="814"/>
                  <a:pt x="357" y="814"/>
                </a:cubicBezTo>
                <a:cubicBezTo>
                  <a:pt x="357" y="805"/>
                  <a:pt x="349" y="797"/>
                  <a:pt x="340" y="797"/>
                </a:cubicBezTo>
                <a:cubicBezTo>
                  <a:pt x="330" y="797"/>
                  <a:pt x="322" y="805"/>
                  <a:pt x="322" y="814"/>
                </a:cubicBezTo>
                <a:cubicBezTo>
                  <a:pt x="322" y="848"/>
                  <a:pt x="322" y="848"/>
                  <a:pt x="322" y="848"/>
                </a:cubicBezTo>
                <a:cubicBezTo>
                  <a:pt x="187" y="839"/>
                  <a:pt x="79" y="731"/>
                  <a:pt x="70" y="596"/>
                </a:cubicBezTo>
                <a:cubicBezTo>
                  <a:pt x="120" y="596"/>
                  <a:pt x="120" y="596"/>
                  <a:pt x="120" y="596"/>
                </a:cubicBezTo>
                <a:cubicBezTo>
                  <a:pt x="130" y="596"/>
                  <a:pt x="138" y="588"/>
                  <a:pt x="138" y="578"/>
                </a:cubicBezTo>
                <a:cubicBezTo>
                  <a:pt x="138" y="569"/>
                  <a:pt x="130" y="561"/>
                  <a:pt x="120" y="561"/>
                </a:cubicBezTo>
                <a:cubicBezTo>
                  <a:pt x="70" y="561"/>
                  <a:pt x="70" y="561"/>
                  <a:pt x="70" y="561"/>
                </a:cubicBezTo>
                <a:cubicBezTo>
                  <a:pt x="79" y="420"/>
                  <a:pt x="197" y="308"/>
                  <a:pt x="340" y="308"/>
                </a:cubicBezTo>
                <a:cubicBezTo>
                  <a:pt x="483" y="308"/>
                  <a:pt x="600" y="420"/>
                  <a:pt x="609" y="561"/>
                </a:cubicBezTo>
                <a:cubicBezTo>
                  <a:pt x="559" y="561"/>
                  <a:pt x="559" y="561"/>
                  <a:pt x="559" y="561"/>
                </a:cubicBezTo>
                <a:cubicBezTo>
                  <a:pt x="550" y="561"/>
                  <a:pt x="542" y="569"/>
                  <a:pt x="542" y="578"/>
                </a:cubicBezTo>
                <a:cubicBezTo>
                  <a:pt x="542" y="588"/>
                  <a:pt x="550" y="596"/>
                  <a:pt x="559" y="596"/>
                </a:cubicBezTo>
                <a:cubicBezTo>
                  <a:pt x="609" y="596"/>
                  <a:pt x="609" y="596"/>
                  <a:pt x="609" y="596"/>
                </a:cubicBezTo>
                <a:cubicBezTo>
                  <a:pt x="601" y="731"/>
                  <a:pt x="492" y="839"/>
                  <a:pt x="357" y="848"/>
                </a:cubicBezTo>
                <a:close/>
                <a:moveTo>
                  <a:pt x="396" y="611"/>
                </a:moveTo>
                <a:cubicBezTo>
                  <a:pt x="414" y="580"/>
                  <a:pt x="403" y="540"/>
                  <a:pt x="372" y="522"/>
                </a:cubicBezTo>
                <a:cubicBezTo>
                  <a:pt x="362" y="516"/>
                  <a:pt x="351" y="513"/>
                  <a:pt x="340" y="513"/>
                </a:cubicBezTo>
                <a:cubicBezTo>
                  <a:pt x="329" y="513"/>
                  <a:pt x="318" y="516"/>
                  <a:pt x="308" y="522"/>
                </a:cubicBezTo>
                <a:cubicBezTo>
                  <a:pt x="296" y="510"/>
                  <a:pt x="296" y="510"/>
                  <a:pt x="296" y="510"/>
                </a:cubicBezTo>
                <a:cubicBezTo>
                  <a:pt x="289" y="503"/>
                  <a:pt x="278" y="503"/>
                  <a:pt x="272" y="510"/>
                </a:cubicBezTo>
                <a:cubicBezTo>
                  <a:pt x="265" y="517"/>
                  <a:pt x="265" y="528"/>
                  <a:pt x="272" y="535"/>
                </a:cubicBezTo>
                <a:cubicBezTo>
                  <a:pt x="283" y="546"/>
                  <a:pt x="283" y="546"/>
                  <a:pt x="283" y="546"/>
                </a:cubicBezTo>
                <a:cubicBezTo>
                  <a:pt x="266" y="578"/>
                  <a:pt x="276" y="617"/>
                  <a:pt x="307" y="635"/>
                </a:cubicBezTo>
                <a:cubicBezTo>
                  <a:pt x="318" y="641"/>
                  <a:pt x="329" y="644"/>
                  <a:pt x="340" y="644"/>
                </a:cubicBezTo>
                <a:cubicBezTo>
                  <a:pt x="351" y="644"/>
                  <a:pt x="362" y="641"/>
                  <a:pt x="372" y="635"/>
                </a:cubicBezTo>
                <a:cubicBezTo>
                  <a:pt x="481" y="745"/>
                  <a:pt x="481" y="745"/>
                  <a:pt x="481" y="745"/>
                </a:cubicBezTo>
                <a:cubicBezTo>
                  <a:pt x="485" y="748"/>
                  <a:pt x="489" y="750"/>
                  <a:pt x="494" y="750"/>
                </a:cubicBezTo>
                <a:cubicBezTo>
                  <a:pt x="498" y="750"/>
                  <a:pt x="503" y="748"/>
                  <a:pt x="506" y="745"/>
                </a:cubicBezTo>
                <a:cubicBezTo>
                  <a:pt x="513" y="738"/>
                  <a:pt x="513" y="727"/>
                  <a:pt x="506" y="720"/>
                </a:cubicBezTo>
                <a:lnTo>
                  <a:pt x="396" y="611"/>
                </a:lnTo>
                <a:close/>
                <a:moveTo>
                  <a:pt x="366" y="594"/>
                </a:moveTo>
                <a:cubicBezTo>
                  <a:pt x="361" y="603"/>
                  <a:pt x="351" y="609"/>
                  <a:pt x="340" y="609"/>
                </a:cubicBezTo>
                <a:cubicBezTo>
                  <a:pt x="334" y="609"/>
                  <a:pt x="329" y="608"/>
                  <a:pt x="325" y="605"/>
                </a:cubicBezTo>
                <a:cubicBezTo>
                  <a:pt x="310" y="596"/>
                  <a:pt x="305" y="578"/>
                  <a:pt x="314" y="563"/>
                </a:cubicBezTo>
                <a:cubicBezTo>
                  <a:pt x="319" y="554"/>
                  <a:pt x="329" y="548"/>
                  <a:pt x="340" y="548"/>
                </a:cubicBezTo>
                <a:cubicBezTo>
                  <a:pt x="345" y="548"/>
                  <a:pt x="350" y="549"/>
                  <a:pt x="355" y="552"/>
                </a:cubicBezTo>
                <a:cubicBezTo>
                  <a:pt x="362" y="556"/>
                  <a:pt x="367" y="563"/>
                  <a:pt x="369" y="571"/>
                </a:cubicBezTo>
                <a:cubicBezTo>
                  <a:pt x="371" y="578"/>
                  <a:pt x="370" y="587"/>
                  <a:pt x="366" y="594"/>
                </a:cubicBezTo>
                <a:close/>
                <a:moveTo>
                  <a:pt x="308" y="426"/>
                </a:moveTo>
                <a:cubicBezTo>
                  <a:pt x="308" y="413"/>
                  <a:pt x="316" y="401"/>
                  <a:pt x="328" y="397"/>
                </a:cubicBezTo>
                <a:cubicBezTo>
                  <a:pt x="420" y="345"/>
                  <a:pt x="420" y="345"/>
                  <a:pt x="420" y="345"/>
                </a:cubicBezTo>
                <a:cubicBezTo>
                  <a:pt x="369" y="438"/>
                  <a:pt x="369" y="438"/>
                  <a:pt x="369" y="438"/>
                </a:cubicBezTo>
                <a:cubicBezTo>
                  <a:pt x="364" y="449"/>
                  <a:pt x="353" y="457"/>
                  <a:pt x="340" y="457"/>
                </a:cubicBezTo>
                <a:cubicBezTo>
                  <a:pt x="322" y="457"/>
                  <a:pt x="308" y="443"/>
                  <a:pt x="308" y="42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305" y="1292099"/>
            <a:ext cx="5608044" cy="244563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8"/>
          <p:cNvSpPr txBox="1"/>
          <p:nvPr/>
        </p:nvSpPr>
        <p:spPr>
          <a:xfrm>
            <a:off x="2299025" y="4339800"/>
            <a:ext cx="649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u="sng">
                <a:solidFill>
                  <a:schemeClr val="hlink"/>
                </a:solidFill>
                <a:hlinkClick r:id="rId5"/>
              </a:rPr>
              <a:t>https://app.mural.co/t/beadvtc7549/m/beadvtc7549/1634725632525/361d84c3b5416bd52984ad0914252d48a0b31b67?sender=uebe47a55b4237413c26d5449</a:t>
            </a:r>
            <a:r>
              <a:rPr lang="nl-BE"/>
              <a:t>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37" y="640339"/>
            <a:ext cx="4953476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12"/>
          <p:cNvSpPr txBox="1"/>
          <p:nvPr/>
        </p:nvSpPr>
        <p:spPr>
          <a:xfrm>
            <a:off x="645459" y="486450"/>
            <a:ext cx="19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Waarom doen we ... ?</a:t>
            </a:r>
            <a:endParaRPr/>
          </a:p>
        </p:txBody>
      </p:sp>
      <p:sp>
        <p:nvSpPr>
          <p:cNvPr id="934" name="Google Shape;934;p112"/>
          <p:cNvSpPr txBox="1"/>
          <p:nvPr/>
        </p:nvSpPr>
        <p:spPr>
          <a:xfrm>
            <a:off x="2041712" y="948116"/>
            <a:ext cx="263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Moeten we niet ... toevoegen ?</a:t>
            </a:r>
            <a:endParaRPr/>
          </a:p>
        </p:txBody>
      </p:sp>
      <p:sp>
        <p:nvSpPr>
          <p:cNvPr id="935" name="Google Shape;935;p112"/>
          <p:cNvSpPr txBox="1"/>
          <p:nvPr/>
        </p:nvSpPr>
        <p:spPr>
          <a:xfrm>
            <a:off x="4769224" y="486449"/>
            <a:ext cx="22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Kunnen we niet beter ... ?</a:t>
            </a:r>
            <a:endParaRPr/>
          </a:p>
        </p:txBody>
      </p:sp>
      <p:sp>
        <p:nvSpPr>
          <p:cNvPr id="936" name="Google Shape;936;p112"/>
          <p:cNvSpPr txBox="1"/>
          <p:nvPr/>
        </p:nvSpPr>
        <p:spPr>
          <a:xfrm>
            <a:off x="6313045" y="948115"/>
            <a:ext cx="173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Hoe zit het met ... ?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3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Volgende stappen</a:t>
            </a:r>
            <a:endParaRPr>
              <a:solidFill>
                <a:srgbClr val="4C4C4C"/>
              </a:solidFill>
            </a:endParaRPr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942" name="Google Shape;942;p113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13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4"/>
          <p:cNvSpPr/>
          <p:nvPr/>
        </p:nvSpPr>
        <p:spPr>
          <a:xfrm>
            <a:off x="565138" y="4351865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" name="Google Shape;949;p114"/>
          <p:cNvGrpSpPr/>
          <p:nvPr/>
        </p:nvGrpSpPr>
        <p:grpSpPr>
          <a:xfrm>
            <a:off x="641992" y="1367322"/>
            <a:ext cx="478299" cy="478299"/>
            <a:chOff x="4640263" y="1219200"/>
            <a:chExt cx="123825" cy="123825"/>
          </a:xfrm>
        </p:grpSpPr>
        <p:sp>
          <p:nvSpPr>
            <p:cNvPr id="950" name="Google Shape;950;p114"/>
            <p:cNvSpPr/>
            <p:nvPr/>
          </p:nvSpPr>
          <p:spPr>
            <a:xfrm>
              <a:off x="4673600" y="1285875"/>
              <a:ext cx="22225" cy="22225"/>
            </a:xfrm>
            <a:custGeom>
              <a:rect b="b" l="l" r="r" t="t"/>
              <a:pathLst>
                <a:path extrusionOk="0" h="100" w="106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14"/>
            <p:cNvSpPr/>
            <p:nvPr/>
          </p:nvSpPr>
          <p:spPr>
            <a:xfrm>
              <a:off x="4652963" y="1265238"/>
              <a:ext cx="65088" cy="65088"/>
            </a:xfrm>
            <a:custGeom>
              <a:rect b="b" l="l" r="r" t="t"/>
              <a:pathLst>
                <a:path extrusionOk="0" h="304" w="304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14"/>
            <p:cNvSpPr/>
            <p:nvPr/>
          </p:nvSpPr>
          <p:spPr>
            <a:xfrm>
              <a:off x="4703763" y="1233488"/>
              <a:ext cx="47625" cy="47625"/>
            </a:xfrm>
            <a:custGeom>
              <a:rect b="b" l="l" r="r" t="t"/>
              <a:pathLst>
                <a:path extrusionOk="0" h="223" w="224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14"/>
            <p:cNvSpPr/>
            <p:nvPr/>
          </p:nvSpPr>
          <p:spPr>
            <a:xfrm>
              <a:off x="4719638" y="1249363"/>
              <a:ext cx="17463" cy="15875"/>
            </a:xfrm>
            <a:custGeom>
              <a:rect b="b" l="l" r="r" t="t"/>
              <a:pathLst>
                <a:path extrusionOk="0" h="79" w="8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14"/>
            <p:cNvSpPr/>
            <p:nvPr/>
          </p:nvSpPr>
          <p:spPr>
            <a:xfrm>
              <a:off x="4640263" y="1219200"/>
              <a:ext cx="123825" cy="123825"/>
            </a:xfrm>
            <a:custGeom>
              <a:rect b="b" l="l" r="r" t="t"/>
              <a:pathLst>
                <a:path extrusionOk="0" h="78" w="78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5" name="Google Shape;955;p114"/>
          <p:cNvGrpSpPr/>
          <p:nvPr/>
        </p:nvGrpSpPr>
        <p:grpSpPr>
          <a:xfrm>
            <a:off x="630430" y="1988262"/>
            <a:ext cx="470610" cy="478327"/>
            <a:chOff x="6215424" y="4028218"/>
            <a:chExt cx="202814" cy="206140"/>
          </a:xfrm>
        </p:grpSpPr>
        <p:sp>
          <p:nvSpPr>
            <p:cNvPr id="956" name="Google Shape;956;p114"/>
            <p:cNvSpPr/>
            <p:nvPr/>
          </p:nvSpPr>
          <p:spPr>
            <a:xfrm>
              <a:off x="6251997" y="4071442"/>
              <a:ext cx="86400" cy="6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14"/>
            <p:cNvSpPr/>
            <p:nvPr/>
          </p:nvSpPr>
          <p:spPr>
            <a:xfrm>
              <a:off x="6251997" y="4108014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14"/>
            <p:cNvSpPr/>
            <p:nvPr/>
          </p:nvSpPr>
          <p:spPr>
            <a:xfrm>
              <a:off x="6251997" y="4144589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14"/>
            <p:cNvSpPr/>
            <p:nvPr/>
          </p:nvSpPr>
          <p:spPr>
            <a:xfrm>
              <a:off x="6251997" y="4181161"/>
              <a:ext cx="129600" cy="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14"/>
            <p:cNvSpPr/>
            <p:nvPr/>
          </p:nvSpPr>
          <p:spPr>
            <a:xfrm>
              <a:off x="6215424" y="4028218"/>
              <a:ext cx="202814" cy="206140"/>
            </a:xfrm>
            <a:custGeom>
              <a:rect b="b" l="l" r="r" t="t"/>
              <a:pathLst>
                <a:path extrusionOk="0" h="62" w="61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114"/>
          <p:cNvGrpSpPr/>
          <p:nvPr/>
        </p:nvGrpSpPr>
        <p:grpSpPr>
          <a:xfrm>
            <a:off x="646650" y="3839112"/>
            <a:ext cx="479163" cy="478593"/>
            <a:chOff x="4148138" y="53975"/>
            <a:chExt cx="1335088" cy="1333500"/>
          </a:xfrm>
        </p:grpSpPr>
        <p:sp>
          <p:nvSpPr>
            <p:cNvPr id="962" name="Google Shape;962;p114"/>
            <p:cNvSpPr/>
            <p:nvPr/>
          </p:nvSpPr>
          <p:spPr>
            <a:xfrm>
              <a:off x="4579938" y="236538"/>
              <a:ext cx="685800" cy="479425"/>
            </a:xfrm>
            <a:custGeom>
              <a:rect b="b" l="l" r="r" t="t"/>
              <a:pathLst>
                <a:path extrusionOk="0" h="302" w="432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14"/>
            <p:cNvSpPr/>
            <p:nvPr/>
          </p:nvSpPr>
          <p:spPr>
            <a:xfrm>
              <a:off x="4148138" y="53975"/>
              <a:ext cx="1335088" cy="1333500"/>
            </a:xfrm>
            <a:custGeom>
              <a:rect b="b" l="l" r="r" t="t"/>
              <a:pathLst>
                <a:path extrusionOk="0" h="840" w="841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" name="Google Shape;964;p114"/>
          <p:cNvGrpSpPr/>
          <p:nvPr/>
        </p:nvGrpSpPr>
        <p:grpSpPr>
          <a:xfrm>
            <a:off x="636286" y="3220998"/>
            <a:ext cx="471655" cy="471655"/>
            <a:chOff x="4287838" y="1854201"/>
            <a:chExt cx="149225" cy="149225"/>
          </a:xfrm>
        </p:grpSpPr>
        <p:sp>
          <p:nvSpPr>
            <p:cNvPr id="965" name="Google Shape;965;p114"/>
            <p:cNvSpPr/>
            <p:nvPr/>
          </p:nvSpPr>
          <p:spPr>
            <a:xfrm>
              <a:off x="4287838" y="1854201"/>
              <a:ext cx="149225" cy="149225"/>
            </a:xfrm>
            <a:custGeom>
              <a:rect b="b" l="l" r="r" t="t"/>
              <a:pathLst>
                <a:path extrusionOk="0" h="94" w="94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6" name="Google Shape;966;p114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967" name="Google Shape;967;p114"/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968" name="Google Shape;968;p114"/>
            <p:cNvSpPr/>
            <p:nvPr/>
          </p:nvSpPr>
          <p:spPr>
            <a:xfrm>
              <a:off x="4308475" y="1881188"/>
              <a:ext cx="101600" cy="96838"/>
            </a:xfrm>
            <a:custGeom>
              <a:rect b="b" l="l" r="r" t="t"/>
              <a:pathLst>
                <a:path extrusionOk="0" h="125" w="131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114"/>
          <p:cNvSpPr/>
          <p:nvPr/>
        </p:nvSpPr>
        <p:spPr>
          <a:xfrm>
            <a:off x="628651" y="2611008"/>
            <a:ext cx="471488" cy="471488"/>
          </a:xfrm>
          <a:custGeom>
            <a:rect b="b" l="l" r="r" t="t"/>
            <a:pathLst>
              <a:path extrusionOk="0" h="346" w="346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14"/>
          <p:cNvSpPr txBox="1"/>
          <p:nvPr/>
        </p:nvSpPr>
        <p:spPr>
          <a:xfrm>
            <a:off x="1267626" y="1438900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Verwerken van alle input uit de</a:t>
            </a:r>
            <a:r>
              <a:rPr lang="nl-BE" sz="1600"/>
              <a:t> business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werkgroep.</a:t>
            </a:r>
            <a:endParaRPr/>
          </a:p>
        </p:txBody>
      </p:sp>
      <p:sp>
        <p:nvSpPr>
          <p:cNvPr id="971" name="Google Shape;971;p114"/>
          <p:cNvSpPr txBox="1"/>
          <p:nvPr/>
        </p:nvSpPr>
        <p:spPr>
          <a:xfrm>
            <a:off x="1267622" y="195974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Rondsturen van een</a:t>
            </a:r>
            <a:r>
              <a:rPr lang="nl-BE" sz="1600"/>
              <a:t> verslag v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deze werkgroep. Feedback is zeker welkom!</a:t>
            </a:r>
            <a:endParaRPr/>
          </a:p>
        </p:txBody>
      </p:sp>
      <p:sp>
        <p:nvSpPr>
          <p:cNvPr id="972" name="Google Shape;972;p114"/>
          <p:cNvSpPr txBox="1"/>
          <p:nvPr/>
        </p:nvSpPr>
        <p:spPr>
          <a:xfrm>
            <a:off x="1267575" y="2677400"/>
            <a:ext cx="746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/>
              <a:t>Onderzoeken waar we kunnen aligneren met bestaande standaarden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73" name="Google Shape;973;p114"/>
          <p:cNvSpPr txBox="1"/>
          <p:nvPr/>
        </p:nvSpPr>
        <p:spPr>
          <a:xfrm>
            <a:off x="1267574" y="3287475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 capteren via GitHub!</a:t>
            </a:r>
            <a:endParaRPr/>
          </a:p>
        </p:txBody>
      </p:sp>
      <p:sp>
        <p:nvSpPr>
          <p:cNvPr id="974" name="Google Shape;974;p114"/>
          <p:cNvSpPr txBox="1"/>
          <p:nvPr/>
        </p:nvSpPr>
        <p:spPr>
          <a:xfrm>
            <a:off x="1267624" y="3806549"/>
            <a:ext cx="6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/>
              <a:t>Eerste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versie van </a:t>
            </a:r>
            <a:r>
              <a:rPr lang="nl-BE" sz="1600"/>
              <a:t>een</a:t>
            </a:r>
            <a:r>
              <a:rPr b="0" i="0" lang="nl-BE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semantisch model ontwerpen a.d.h.v. deze gecapteerde feedback!</a:t>
            </a:r>
            <a:endParaRPr/>
          </a:p>
        </p:txBody>
      </p:sp>
      <p:sp>
        <p:nvSpPr>
          <p:cNvPr id="975" name="Google Shape;975;p114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Volgende stappen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5"/>
          <p:cNvSpPr txBox="1"/>
          <p:nvPr/>
        </p:nvSpPr>
        <p:spPr>
          <a:xfrm>
            <a:off x="628651" y="1346447"/>
            <a:ext cx="3766200" cy="30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15"/>
          <p:cNvSpPr/>
          <p:nvPr/>
        </p:nvSpPr>
        <p:spPr>
          <a:xfrm>
            <a:off x="2273026" y="1559204"/>
            <a:ext cx="477371" cy="474288"/>
          </a:xfrm>
          <a:custGeom>
            <a:rect b="b" l="l" r="r" t="t"/>
            <a:pathLst>
              <a:path extrusionOk="0" h="154" w="155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rgbClr val="1B1A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15"/>
          <p:cNvSpPr txBox="1"/>
          <p:nvPr/>
        </p:nvSpPr>
        <p:spPr>
          <a:xfrm>
            <a:off x="834191" y="2439483"/>
            <a:ext cx="35607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kan gegeven worden via mail naar onderstaande contacten:</a:t>
            </a:r>
            <a:endParaRPr sz="1300"/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nl-BE" sz="1300" u="sng">
                <a:solidFill>
                  <a:schemeClr val="hlink"/>
                </a:solidFill>
                <a:hlinkClick r:id="rId3"/>
              </a:rPr>
              <a:t>laurens.vercauteren@vlaanderen.be</a:t>
            </a:r>
            <a:endParaRPr sz="1300">
              <a:solidFill>
                <a:schemeClr val="dk1"/>
              </a:solidFill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nl-BE" sz="1300" u="sng">
                <a:solidFill>
                  <a:schemeClr val="hlink"/>
                </a:solidFill>
                <a:hlinkClick r:id="rId4"/>
              </a:rPr>
              <a:t>jitse.decock@vlaanderen.be</a:t>
            </a:r>
            <a:endParaRPr sz="1300">
              <a:solidFill>
                <a:schemeClr val="dk1"/>
              </a:solidFill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nl-BE" sz="1300" u="sng">
                <a:solidFill>
                  <a:schemeClr val="hlink"/>
                </a:solidFill>
                <a:hlinkClick r:id="rId5"/>
              </a:rPr>
              <a:t>eva.derore@vlaanderen.be</a:t>
            </a:r>
            <a:r>
              <a:rPr lang="nl-BE" sz="1300">
                <a:solidFill>
                  <a:schemeClr val="dk1"/>
                </a:solidFill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15"/>
          <p:cNvSpPr txBox="1"/>
          <p:nvPr/>
        </p:nvSpPr>
        <p:spPr>
          <a:xfrm>
            <a:off x="4950298" y="1346447"/>
            <a:ext cx="3766200" cy="30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4652" y="1522121"/>
            <a:ext cx="1577413" cy="5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15"/>
          <p:cNvSpPr txBox="1"/>
          <p:nvPr/>
        </p:nvSpPr>
        <p:spPr>
          <a:xfrm>
            <a:off x="5114189" y="2439483"/>
            <a:ext cx="3356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BE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Feedback kan gegeven worden via GitHub op onderstaande </a:t>
            </a:r>
            <a:r>
              <a:rPr b="0" i="0" lang="nl-BE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b="0" i="0" lang="nl-BE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 u="sng">
                <a:solidFill>
                  <a:schemeClr val="hlink"/>
                </a:solidFill>
                <a:hlinkClick r:id="rId7"/>
              </a:rPr>
              <a:t>https://github.com/Informatievlaanderen/OSLOthema-DoelgerichtDigitaalTransformeren/issues</a:t>
            </a:r>
            <a:endParaRPr sz="15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86" name="Google Shape;986;p115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/>
          </a:p>
        </p:txBody>
      </p:sp>
      <p:sp>
        <p:nvSpPr>
          <p:cNvPr id="987" name="Google Shape;987;p115"/>
          <p:cNvSpPr/>
          <p:nvPr/>
        </p:nvSpPr>
        <p:spPr>
          <a:xfrm>
            <a:off x="573605" y="4385733"/>
            <a:ext cx="1314600" cy="60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6"/>
          <p:cNvSpPr/>
          <p:nvPr/>
        </p:nvSpPr>
        <p:spPr>
          <a:xfrm>
            <a:off x="591854" y="4142200"/>
            <a:ext cx="1659600" cy="91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16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 traj</a:t>
            </a:r>
            <a:r>
              <a:rPr b="1" i="0" lang="nl-BE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ect Doelgericht Di</a:t>
            </a:r>
            <a:r>
              <a:rPr b="1" lang="nl-BE" sz="3200"/>
              <a:t>gitaal Transformeren</a:t>
            </a:r>
            <a:endParaRPr/>
          </a:p>
        </p:txBody>
      </p:sp>
      <p:sp>
        <p:nvSpPr>
          <p:cNvPr id="994" name="Google Shape;994;p116"/>
          <p:cNvSpPr/>
          <p:nvPr/>
        </p:nvSpPr>
        <p:spPr>
          <a:xfrm rot="5400000">
            <a:off x="8483527" y="2499710"/>
            <a:ext cx="321600" cy="149700"/>
          </a:xfrm>
          <a:prstGeom prst="triangle">
            <a:avLst>
              <a:gd fmla="val 50000" name="adj"/>
            </a:avLst>
          </a:prstGeom>
          <a:solidFill>
            <a:srgbClr val="F0D70F"/>
          </a:solidFill>
          <a:ln>
            <a:noFill/>
          </a:ln>
        </p:spPr>
        <p:txBody>
          <a:bodyPr anchorCtr="0" anchor="t" bIns="25700" lIns="51400" spcFirstLastPara="1" rIns="51400" wrap="square" tIns="2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5" name="Google Shape;995;p116"/>
          <p:cNvCxnSpPr/>
          <p:nvPr/>
        </p:nvCxnSpPr>
        <p:spPr>
          <a:xfrm>
            <a:off x="2686051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996" name="Google Shape;996;p116"/>
          <p:cNvSpPr txBox="1"/>
          <p:nvPr/>
        </p:nvSpPr>
        <p:spPr>
          <a:xfrm>
            <a:off x="536175" y="24852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November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116"/>
          <p:cNvSpPr txBox="1"/>
          <p:nvPr/>
        </p:nvSpPr>
        <p:spPr>
          <a:xfrm>
            <a:off x="1900577" y="2487925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December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16"/>
          <p:cNvSpPr txBox="1"/>
          <p:nvPr/>
        </p:nvSpPr>
        <p:spPr>
          <a:xfrm>
            <a:off x="3264975" y="2482500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Januari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16"/>
          <p:cNvSpPr txBox="1"/>
          <p:nvPr/>
        </p:nvSpPr>
        <p:spPr>
          <a:xfrm>
            <a:off x="7369775" y="2487925"/>
            <a:ext cx="12636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April</a:t>
            </a:r>
            <a:endParaRPr b="1" i="0" sz="900" u="none" cap="none" strike="noStrike">
              <a:solidFill>
                <a:schemeClr val="dk1"/>
              </a:solidFill>
            </a:endParaRPr>
          </a:p>
        </p:txBody>
      </p:sp>
      <p:sp>
        <p:nvSpPr>
          <p:cNvPr id="1000" name="Google Shape;1000;p116"/>
          <p:cNvSpPr txBox="1"/>
          <p:nvPr/>
        </p:nvSpPr>
        <p:spPr>
          <a:xfrm>
            <a:off x="1154861" y="1784415"/>
            <a:ext cx="909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werkgroep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16"/>
          <p:cNvSpPr txBox="1"/>
          <p:nvPr/>
        </p:nvSpPr>
        <p:spPr>
          <a:xfrm>
            <a:off x="4050396" y="2873468"/>
            <a:ext cx="865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3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16"/>
          <p:cNvSpPr txBox="1"/>
          <p:nvPr/>
        </p:nvSpPr>
        <p:spPr>
          <a:xfrm>
            <a:off x="1710307" y="2793582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16"/>
          <p:cNvSpPr txBox="1"/>
          <p:nvPr/>
        </p:nvSpPr>
        <p:spPr>
          <a:xfrm>
            <a:off x="6459875" y="1875400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08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4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16"/>
          <p:cNvSpPr txBox="1"/>
          <p:nvPr/>
        </p:nvSpPr>
        <p:spPr>
          <a:xfrm>
            <a:off x="4635175" y="2482500"/>
            <a:ext cx="1364400" cy="1785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dk1"/>
                </a:solidFill>
              </a:rPr>
              <a:t>Februari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5" name="Google Shape;1005;p116"/>
          <p:cNvCxnSpPr/>
          <p:nvPr/>
        </p:nvCxnSpPr>
        <p:spPr>
          <a:xfrm>
            <a:off x="1087291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1006" name="Google Shape;1006;p116"/>
          <p:cNvSpPr txBox="1"/>
          <p:nvPr/>
        </p:nvSpPr>
        <p:spPr>
          <a:xfrm>
            <a:off x="3706811" y="1763798"/>
            <a:ext cx="9099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BE" sz="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</a:t>
            </a: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16"/>
          <p:cNvSpPr txBox="1"/>
          <p:nvPr/>
        </p:nvSpPr>
        <p:spPr>
          <a:xfrm>
            <a:off x="7173072" y="2747024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werkgroep 5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6"/>
          <p:cNvSpPr/>
          <p:nvPr/>
        </p:nvSpPr>
        <p:spPr>
          <a:xfrm>
            <a:off x="1332093" y="1551333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00"/>
          </a:solidFill>
          <a:ln cap="flat" cmpd="sng" w="25400">
            <a:solidFill>
              <a:srgbClr val="BAB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16"/>
          <p:cNvSpPr txBox="1"/>
          <p:nvPr/>
        </p:nvSpPr>
        <p:spPr>
          <a:xfrm>
            <a:off x="867257" y="1375827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Vandaag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16"/>
          <p:cNvSpPr txBox="1"/>
          <p:nvPr/>
        </p:nvSpPr>
        <p:spPr>
          <a:xfrm>
            <a:off x="536175" y="3971175"/>
            <a:ext cx="5006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Vergeet niet </a:t>
            </a:r>
            <a:r>
              <a:rPr b="1" lang="nl-BE" sz="1800"/>
              <a:t>in te schrijven</a:t>
            </a:r>
            <a:r>
              <a:rPr lang="nl-BE" sz="1800"/>
              <a:t>!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50" u="sng">
                <a:solidFill>
                  <a:schemeClr val="hlink"/>
                </a:solidFill>
                <a:hlinkClick r:id="rId3"/>
              </a:rPr>
              <a:t>https://overheid.vlaanderen.be/opleiding/oslo-doelgericht-digitaal-transformeren</a:t>
            </a:r>
            <a:r>
              <a:rPr lang="nl-BE" sz="1050"/>
              <a:t> </a:t>
            </a:r>
            <a:endParaRPr sz="1050"/>
          </a:p>
        </p:txBody>
      </p:sp>
      <p:sp>
        <p:nvSpPr>
          <p:cNvPr id="1011" name="Google Shape;1011;p116"/>
          <p:cNvSpPr txBox="1"/>
          <p:nvPr/>
        </p:nvSpPr>
        <p:spPr>
          <a:xfrm>
            <a:off x="6005375" y="2487925"/>
            <a:ext cx="1364400" cy="1785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anchorCtr="0" anchor="ctr" bIns="50625" lIns="40500" spcFirstLastPara="1" rIns="40500" wrap="square" tIns="40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900">
                <a:solidFill>
                  <a:schemeClr val="lt1"/>
                </a:solidFill>
              </a:rPr>
              <a:t>Maart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116"/>
          <p:cNvCxnSpPr/>
          <p:nvPr/>
        </p:nvCxnSpPr>
        <p:spPr>
          <a:xfrm>
            <a:off x="360992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1013" name="Google Shape;1013;p116"/>
          <p:cNvCxnSpPr/>
          <p:nvPr/>
        </p:nvCxnSpPr>
        <p:spPr>
          <a:xfrm>
            <a:off x="497882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014" name="Google Shape;1014;p116"/>
          <p:cNvCxnSpPr/>
          <p:nvPr/>
        </p:nvCxnSpPr>
        <p:spPr>
          <a:xfrm>
            <a:off x="62964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med" w="med" type="diamond"/>
            <a:tailEnd len="sm" w="sm" type="none"/>
          </a:ln>
        </p:spPr>
      </p:cxnSp>
      <p:cxnSp>
        <p:nvCxnSpPr>
          <p:cNvPr id="1015" name="Google Shape;1015;p116"/>
          <p:cNvCxnSpPr/>
          <p:nvPr/>
        </p:nvCxnSpPr>
        <p:spPr>
          <a:xfrm>
            <a:off x="7042576" y="2663781"/>
            <a:ext cx="0" cy="547500"/>
          </a:xfrm>
          <a:prstGeom prst="straightConnector1">
            <a:avLst/>
          </a:prstGeom>
          <a:noFill/>
          <a:ln cap="sq" cmpd="sng" w="12700">
            <a:solidFill>
              <a:srgbClr val="F0D70F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1016" name="Google Shape;1016;p116"/>
          <p:cNvCxnSpPr/>
          <p:nvPr/>
        </p:nvCxnSpPr>
        <p:spPr>
          <a:xfrm>
            <a:off x="7522679" y="1973793"/>
            <a:ext cx="0" cy="505200"/>
          </a:xfrm>
          <a:prstGeom prst="straightConnector1">
            <a:avLst/>
          </a:prstGeom>
          <a:noFill/>
          <a:ln cap="sq" cmpd="sng" w="12700">
            <a:solidFill>
              <a:srgbClr val="6B6B6B"/>
            </a:solidFill>
            <a:prstDash val="solid"/>
            <a:round/>
            <a:headEnd len="med" w="med" type="diamond"/>
            <a:tailEnd len="sm" w="sm" type="none"/>
          </a:ln>
        </p:spPr>
      </p:cxnSp>
      <p:sp>
        <p:nvSpPr>
          <p:cNvPr id="1017" name="Google Shape;1017;p116"/>
          <p:cNvSpPr txBox="1"/>
          <p:nvPr/>
        </p:nvSpPr>
        <p:spPr>
          <a:xfrm>
            <a:off x="7675572" y="1875399"/>
            <a:ext cx="909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3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publieke review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16"/>
          <p:cNvSpPr/>
          <p:nvPr/>
        </p:nvSpPr>
        <p:spPr>
          <a:xfrm>
            <a:off x="2079600" y="2753225"/>
            <a:ext cx="777000" cy="547500"/>
          </a:xfrm>
          <a:prstGeom prst="rect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16"/>
          <p:cNvSpPr/>
          <p:nvPr/>
        </p:nvSpPr>
        <p:spPr>
          <a:xfrm rot="10800000">
            <a:off x="2408146" y="3241378"/>
            <a:ext cx="179100" cy="35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254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16"/>
          <p:cNvSpPr txBox="1"/>
          <p:nvPr/>
        </p:nvSpPr>
        <p:spPr>
          <a:xfrm>
            <a:off x="1943307" y="3643515"/>
            <a:ext cx="11088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nl-BE" sz="105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nl-BE" sz="1050">
                <a:solidFill>
                  <a:srgbClr val="373636"/>
                </a:solidFill>
              </a:rPr>
              <a:t>olgende werkgroep</a:t>
            </a:r>
            <a:endParaRPr b="0" i="0" sz="5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7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 sz="4800">
                <a:solidFill>
                  <a:srgbClr val="4C4C4C"/>
                </a:solidFill>
              </a:rPr>
              <a:t>Bedankt!</a:t>
            </a:r>
            <a:endParaRPr sz="4800"/>
          </a:p>
        </p:txBody>
      </p:sp>
      <p:sp>
        <p:nvSpPr>
          <p:cNvPr id="1026" name="Google Shape;1026;p117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899594" y="1501902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nl-BE">
                <a:solidFill>
                  <a:srgbClr val="4C4C4C"/>
                </a:solidFill>
              </a:rPr>
              <a:t>Aanleiding traject en context</a:t>
            </a:r>
            <a:endParaRPr/>
          </a:p>
          <a:p>
            <a:pPr indent="0" lvl="0" marL="0" rt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/>
          </a:p>
        </p:txBody>
      </p:sp>
      <p:sp>
        <p:nvSpPr>
          <p:cNvPr id="369" name="Google Shape;369;p59"/>
          <p:cNvSpPr/>
          <p:nvPr/>
        </p:nvSpPr>
        <p:spPr>
          <a:xfrm>
            <a:off x="-3133" y="782"/>
            <a:ext cx="328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9"/>
          <p:cNvSpPr txBox="1"/>
          <p:nvPr>
            <p:ph idx="1" type="subTitle"/>
          </p:nvPr>
        </p:nvSpPr>
        <p:spPr>
          <a:xfrm>
            <a:off x="1813994" y="384875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nl-BE" sz="1400">
                <a:solidFill>
                  <a:srgbClr val="4C4C4C"/>
                </a:solidFill>
              </a:rPr>
              <a:t>Digitaal Vlaanderen</a:t>
            </a:r>
            <a:endParaRPr sz="1400"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idx="1" type="body"/>
          </p:nvPr>
        </p:nvSpPr>
        <p:spPr>
          <a:xfrm>
            <a:off x="1167840" y="3033500"/>
            <a:ext cx="79026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-243205" lvl="0" marL="28765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</a:pPr>
            <a:r>
              <a:rPr lang="nl-BE" sz="1300">
                <a:latin typeface="Arial"/>
                <a:ea typeface="Arial"/>
                <a:cs typeface="Arial"/>
                <a:sym typeface="Arial"/>
              </a:rPr>
              <a:t>Nood aan heldere doelstellingen   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43205" lvl="0" marL="28765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</a:pPr>
            <a:r>
              <a:rPr lang="nl-BE" sz="1300">
                <a:latin typeface="Arial"/>
                <a:ea typeface="Arial"/>
                <a:cs typeface="Arial"/>
                <a:sym typeface="Arial"/>
              </a:rPr>
              <a:t>Zeer divers sectorlandschap voor cultuur 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43205" lvl="0" marL="28765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</a:pPr>
            <a:r>
              <a:rPr lang="nl-BE" sz="1300">
                <a:latin typeface="Arial"/>
                <a:ea typeface="Arial"/>
                <a:cs typeface="Arial"/>
                <a:sym typeface="Arial"/>
              </a:rPr>
              <a:t>Zeer diverse tooling 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43205" lvl="0" marL="28765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⮚"/>
            </a:pPr>
            <a:r>
              <a:rPr lang="nl-BE" sz="1300">
                <a:latin typeface="Arial"/>
                <a:ea typeface="Arial"/>
                <a:cs typeface="Arial"/>
                <a:sym typeface="Arial"/>
              </a:rPr>
              <a:t>Nood aan standaardisering 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81914" lvl="0" marL="287655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t/>
            </a:r>
            <a:endParaRPr sz="3600"/>
          </a:p>
        </p:txBody>
      </p:sp>
      <p:pic>
        <p:nvPicPr>
          <p:cNvPr id="376" name="Google Shape;37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840" y="1332180"/>
            <a:ext cx="5352133" cy="122272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77" name="Google Shape;377;p60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Kader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701" y="1338730"/>
            <a:ext cx="7552800" cy="3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1"/>
          <p:cNvSpPr txBox="1"/>
          <p:nvPr/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3000"/>
              <a:t>Kader voor digitale transformatie van de cultuursector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